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6" r:id="rId8"/>
    <p:sldId id="264" r:id="rId9"/>
    <p:sldId id="265" r:id="rId10"/>
    <p:sldId id="267" r:id="rId11"/>
    <p:sldId id="268" r:id="rId12"/>
    <p:sldId id="269" r:id="rId13"/>
    <p:sldId id="275" r:id="rId14"/>
    <p:sldId id="276" r:id="rId15"/>
    <p:sldId id="270" r:id="rId16"/>
    <p:sldId id="277" r:id="rId17"/>
    <p:sldId id="278" r:id="rId18"/>
    <p:sldId id="279" r:id="rId19"/>
    <p:sldId id="271" r:id="rId20"/>
    <p:sldId id="272" r:id="rId21"/>
    <p:sldId id="273" r:id="rId22"/>
    <p:sldId id="295" r:id="rId23"/>
    <p:sldId id="296" r:id="rId24"/>
    <p:sldId id="280" r:id="rId25"/>
    <p:sldId id="281" r:id="rId26"/>
    <p:sldId id="282" r:id="rId27"/>
    <p:sldId id="293" r:id="rId28"/>
    <p:sldId id="294" r:id="rId29"/>
    <p:sldId id="291" r:id="rId30"/>
    <p:sldId id="292" r:id="rId31"/>
    <p:sldId id="283" r:id="rId32"/>
    <p:sldId id="285" r:id="rId33"/>
    <p:sldId id="284" r:id="rId34"/>
    <p:sldId id="286" r:id="rId35"/>
    <p:sldId id="287" r:id="rId36"/>
    <p:sldId id="290" r:id="rId37"/>
    <p:sldId id="297" r:id="rId38"/>
    <p:sldId id="298" r:id="rId39"/>
    <p:sldId id="299" r:id="rId4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B462-8514-45D6-83BA-470757D9629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3FC3A-4EB7-4C1D-8A0C-05CFBF58C073}" type="datetimeFigureOut">
              <a:rPr lang="sr-Latn-CS" smtClean="0"/>
              <a:pPr/>
              <a:t>27.3.2019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98A55-4C45-4A83-8AA8-60DE8C4E04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00100" y="500042"/>
            <a:ext cx="7772400" cy="2957532"/>
          </a:xfrm>
        </p:spPr>
        <p:txBody>
          <a:bodyPr>
            <a:normAutofit fontScale="90000"/>
          </a:bodyPr>
          <a:lstStyle/>
          <a:p>
            <a:r>
              <a:rPr lang="hr-HR" dirty="0"/>
              <a:t/>
            </a:r>
            <a:br>
              <a:rPr lang="hr-HR" dirty="0"/>
            </a:br>
            <a:r>
              <a:rPr lang="hr-HR" dirty="0"/>
              <a:t>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sz="3600" b="1" dirty="0" smtClean="0">
                <a:solidFill>
                  <a:srgbClr val="002060"/>
                </a:solidFill>
              </a:rPr>
              <a:t>KOMPETENCIÁK ÉS TRENDEK  </a:t>
            </a:r>
            <a:r>
              <a:rPr lang="hr-HR" dirty="0" smtClean="0">
                <a:solidFill>
                  <a:srgbClr val="002060"/>
                </a:solidFill>
              </a:rPr>
              <a:t/>
            </a:r>
            <a:br>
              <a:rPr lang="hr-HR" dirty="0" smtClean="0">
                <a:solidFill>
                  <a:srgbClr val="002060"/>
                </a:solidFill>
              </a:rPr>
            </a:br>
            <a:r>
              <a:rPr lang="hr-HR" dirty="0">
                <a:solidFill>
                  <a:srgbClr val="002060"/>
                </a:solidFill>
              </a:rPr>
              <a:t/>
            </a:r>
            <a:br>
              <a:rPr lang="hr-HR" dirty="0">
                <a:solidFill>
                  <a:srgbClr val="002060"/>
                </a:solidFill>
              </a:rPr>
            </a:br>
            <a:r>
              <a:rPr lang="hr-HR" b="1" dirty="0" smtClean="0">
                <a:solidFill>
                  <a:srgbClr val="002060"/>
                </a:solidFill>
              </a:rPr>
              <a:t>KÖNYVTÁROS KOMPETENCIÁK A HORVÁTORSZÁGI MAGYARSÁG SZOLGÁLATÁBAN</a:t>
            </a:r>
            <a:endParaRPr lang="hr-HR" b="1" dirty="0">
              <a:solidFill>
                <a:srgbClr val="00206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2844" y="4786322"/>
            <a:ext cx="7715304" cy="1538286"/>
          </a:xfrm>
        </p:spPr>
        <p:txBody>
          <a:bodyPr>
            <a:noAutofit/>
          </a:bodyPr>
          <a:lstStyle/>
          <a:p>
            <a:r>
              <a:rPr lang="hr-HR" sz="2400" b="1" dirty="0" err="1" smtClean="0">
                <a:solidFill>
                  <a:srgbClr val="002060"/>
                </a:solidFill>
              </a:rPr>
              <a:t>Rabbi</a:t>
            </a:r>
            <a:r>
              <a:rPr lang="hr-HR" sz="2400" b="1" dirty="0" smtClean="0">
                <a:solidFill>
                  <a:srgbClr val="002060"/>
                </a:solidFill>
              </a:rPr>
              <a:t> </a:t>
            </a:r>
            <a:r>
              <a:rPr lang="hr-HR" sz="2400" b="1" dirty="0" err="1" smtClean="0">
                <a:solidFill>
                  <a:srgbClr val="002060"/>
                </a:solidFill>
              </a:rPr>
              <a:t>Zsolti</a:t>
            </a:r>
            <a:r>
              <a:rPr lang="hr-HR" sz="2400" b="1" dirty="0" smtClean="0">
                <a:solidFill>
                  <a:srgbClr val="002060"/>
                </a:solidFill>
              </a:rPr>
              <a:t>, </a:t>
            </a:r>
            <a:r>
              <a:rPr lang="hr-HR" sz="2400" b="1" dirty="0" err="1" smtClean="0">
                <a:solidFill>
                  <a:srgbClr val="002060"/>
                </a:solidFill>
              </a:rPr>
              <a:t>mag</a:t>
            </a:r>
            <a:r>
              <a:rPr lang="hr-HR" sz="2400" b="1" dirty="0" smtClean="0">
                <a:solidFill>
                  <a:srgbClr val="002060"/>
                </a:solidFill>
              </a:rPr>
              <a:t>. </a:t>
            </a:r>
            <a:r>
              <a:rPr lang="hr-HR" sz="2400" b="1" dirty="0" err="1" smtClean="0">
                <a:solidFill>
                  <a:srgbClr val="002060"/>
                </a:solidFill>
              </a:rPr>
              <a:t>iur</a:t>
            </a:r>
            <a:r>
              <a:rPr lang="hr-HR" sz="2400" b="1" dirty="0" smtClean="0">
                <a:solidFill>
                  <a:srgbClr val="002060"/>
                </a:solidFill>
              </a:rPr>
              <a:t>. et </a:t>
            </a:r>
            <a:r>
              <a:rPr lang="hr-HR" sz="2400" b="1" dirty="0" err="1" smtClean="0">
                <a:solidFill>
                  <a:srgbClr val="002060"/>
                </a:solidFill>
              </a:rPr>
              <a:t>mag</a:t>
            </a:r>
            <a:r>
              <a:rPr lang="hr-HR" sz="2400" b="1" dirty="0" smtClean="0">
                <a:solidFill>
                  <a:srgbClr val="002060"/>
                </a:solidFill>
              </a:rPr>
              <a:t>. </a:t>
            </a:r>
            <a:r>
              <a:rPr lang="hr-HR" sz="2400" b="1" dirty="0" err="1" smtClean="0">
                <a:solidFill>
                  <a:srgbClr val="002060"/>
                </a:solidFill>
              </a:rPr>
              <a:t>bibl</a:t>
            </a:r>
            <a:r>
              <a:rPr lang="hr-HR" sz="2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hr-HR" sz="1800" b="1" dirty="0" smtClean="0">
                <a:solidFill>
                  <a:srgbClr val="002060"/>
                </a:solidFill>
              </a:rPr>
              <a:t>P</a:t>
            </a:r>
            <a:r>
              <a:rPr lang="hu-HU" sz="1800" b="1" dirty="0" smtClean="0">
                <a:solidFill>
                  <a:srgbClr val="002060"/>
                </a:solidFill>
              </a:rPr>
              <a:t>élmonostori Városi Könyvtár</a:t>
            </a:r>
          </a:p>
          <a:p>
            <a:r>
              <a:rPr lang="hu-HU" sz="1800" b="1" dirty="0" smtClean="0">
                <a:solidFill>
                  <a:srgbClr val="002060"/>
                </a:solidFill>
              </a:rPr>
              <a:t>Horvátországi Magyarok Központi Könyvtára</a:t>
            </a:r>
          </a:p>
          <a:p>
            <a:endParaRPr lang="hu-HU" sz="1800" b="1" dirty="0">
              <a:solidFill>
                <a:srgbClr val="002060"/>
              </a:solidFill>
            </a:endParaRPr>
          </a:p>
          <a:p>
            <a:r>
              <a:rPr lang="hu-HU" sz="1800" b="1" dirty="0" smtClean="0">
                <a:solidFill>
                  <a:srgbClr val="002060"/>
                </a:solidFill>
              </a:rPr>
              <a:t>Budapest, 2019. április 3.</a:t>
            </a:r>
          </a:p>
          <a:p>
            <a:endParaRPr lang="hu-HU" sz="2800" dirty="0"/>
          </a:p>
          <a:p>
            <a:endParaRPr lang="hr-H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1214422"/>
            <a:ext cx="8229600" cy="1143000"/>
          </a:xfrm>
        </p:spPr>
        <p:txBody>
          <a:bodyPr>
            <a:normAutofit/>
          </a:bodyPr>
          <a:lstStyle/>
          <a:p>
            <a:r>
              <a:rPr lang="hr-HR" sz="4000" dirty="0" err="1" smtClean="0">
                <a:solidFill>
                  <a:srgbClr val="002060"/>
                </a:solidFill>
              </a:rPr>
              <a:t>Hét</a:t>
            </a:r>
            <a:r>
              <a:rPr lang="hr-HR" sz="4000" dirty="0" smtClean="0">
                <a:solidFill>
                  <a:srgbClr val="002060"/>
                </a:solidFill>
              </a:rPr>
              <a:t> </a:t>
            </a:r>
            <a:r>
              <a:rPr lang="hr-HR" sz="4000" dirty="0" err="1" smtClean="0">
                <a:solidFill>
                  <a:srgbClr val="002060"/>
                </a:solidFill>
              </a:rPr>
              <a:t>könyvtáros</a:t>
            </a:r>
            <a:r>
              <a:rPr lang="hr-HR" sz="4000" dirty="0" smtClean="0">
                <a:solidFill>
                  <a:srgbClr val="002060"/>
                </a:solidFill>
              </a:rPr>
              <a:t> </a:t>
            </a:r>
            <a:r>
              <a:rPr lang="hr-HR" sz="4000" dirty="0" err="1" smtClean="0">
                <a:solidFill>
                  <a:srgbClr val="002060"/>
                </a:solidFill>
              </a:rPr>
              <a:t>kulcskompetencia</a:t>
            </a:r>
            <a:endParaRPr lang="hr-HR" sz="4000" dirty="0" smtClean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None/>
            </a:pPr>
            <a:endParaRPr lang="hu-HU" dirty="0" smtClean="0"/>
          </a:p>
          <a:p>
            <a:pPr marL="1314450" lvl="2" indent="-514350">
              <a:buNone/>
            </a:pPr>
            <a:r>
              <a:rPr lang="hu-HU" dirty="0" smtClean="0">
                <a:solidFill>
                  <a:srgbClr val="002060"/>
                </a:solidFill>
              </a:rPr>
              <a:t>	</a:t>
            </a:r>
            <a:r>
              <a:rPr lang="hu-HU" sz="3200" b="1" i="1" dirty="0" smtClean="0">
                <a:solidFill>
                  <a:srgbClr val="002060"/>
                </a:solidFill>
              </a:rPr>
              <a:t>a horvátországi magyarság szolgálatában</a:t>
            </a:r>
          </a:p>
          <a:p>
            <a:pPr marL="1314450" lvl="2" indent="-514350">
              <a:buNone/>
            </a:pPr>
            <a:endParaRPr lang="hu-HU" sz="3200" b="1" dirty="0" smtClean="0">
              <a:solidFill>
                <a:srgbClr val="002060"/>
              </a:solidFill>
            </a:endParaRPr>
          </a:p>
          <a:p>
            <a:pPr marL="514350" indent="-514350">
              <a:buNone/>
            </a:pPr>
            <a:r>
              <a:rPr lang="hu-HU" b="1" dirty="0" smtClean="0">
                <a:solidFill>
                  <a:srgbClr val="002060"/>
                </a:solidFill>
              </a:rPr>
              <a:t>1.	TÖBBNYELVŰSÉG</a:t>
            </a:r>
          </a:p>
          <a:p>
            <a:pPr marL="514350" indent="-5143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legfontosabb kompetencia egy kisebbségi könyvtáros munkájában</a:t>
            </a:r>
          </a:p>
          <a:p>
            <a:pPr marL="514350" indent="-5143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horvát, magyar, szerb és angol nyelv használata</a:t>
            </a:r>
          </a:p>
          <a:p>
            <a:pPr marL="514350" indent="-5143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többnyelvűség alkalmazása minden téren</a:t>
            </a:r>
            <a:endParaRPr lang="hr-H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5852" y="642918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	-	</a:t>
            </a:r>
            <a:r>
              <a:rPr lang="hu-HU" sz="3000" b="1" dirty="0" smtClean="0">
                <a:solidFill>
                  <a:srgbClr val="002060"/>
                </a:solidFill>
              </a:rPr>
              <a:t>mindennapi komunikáció a felhasználókkal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pPr>
              <a:buNone/>
            </a:pPr>
            <a:r>
              <a:rPr lang="hu-HU" b="1" dirty="0" smtClean="0">
                <a:solidFill>
                  <a:srgbClr val="002060"/>
                </a:solidFill>
              </a:rPr>
              <a:t>-	könyvek feldolgozása</a:t>
            </a:r>
            <a:endParaRPr lang="hr-HR" b="1" dirty="0">
              <a:solidFill>
                <a:srgbClr val="002060"/>
              </a:solidFill>
            </a:endParaRPr>
          </a:p>
        </p:txBody>
      </p:sp>
      <p:pic>
        <p:nvPicPr>
          <p:cNvPr id="4" name="Slika 3" descr="metel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4500570"/>
            <a:ext cx="3543666" cy="2215595"/>
          </a:xfrm>
          <a:prstGeom prst="rect">
            <a:avLst/>
          </a:prstGeom>
        </p:spPr>
      </p:pic>
      <p:pic>
        <p:nvPicPr>
          <p:cNvPr id="6" name="Slika 5" descr="metel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357694"/>
            <a:ext cx="2143125" cy="2143125"/>
          </a:xfrm>
          <a:prstGeom prst="rect">
            <a:avLst/>
          </a:prstGeom>
        </p:spPr>
      </p:pic>
      <p:pic>
        <p:nvPicPr>
          <p:cNvPr id="7" name="Picture 103" descr="SAM_386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86446" y="1428736"/>
            <a:ext cx="2357454" cy="2714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9" descr="IMG_025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7290" y="1500174"/>
            <a:ext cx="2880000" cy="1916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71604" y="500042"/>
            <a:ext cx="8229600" cy="5697559"/>
          </a:xfrm>
        </p:spPr>
        <p:txBody>
          <a:bodyPr/>
          <a:lstStyle/>
          <a:p>
            <a:pPr>
              <a:buNone/>
            </a:pPr>
            <a:r>
              <a:rPr lang="hu-HU" dirty="0" smtClean="0">
                <a:solidFill>
                  <a:srgbClr val="002060"/>
                </a:solidFill>
              </a:rPr>
              <a:t>		</a:t>
            </a:r>
            <a:r>
              <a:rPr lang="hu-HU" b="1" dirty="0" smtClean="0">
                <a:solidFill>
                  <a:srgbClr val="002060"/>
                </a:solidFill>
              </a:rPr>
              <a:t>- gyermekfoglalkozások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pPr>
              <a:buNone/>
            </a:pPr>
            <a:r>
              <a:rPr lang="hu-HU" b="1" dirty="0" smtClean="0">
                <a:solidFill>
                  <a:srgbClr val="002060"/>
                </a:solidFill>
              </a:rPr>
              <a:t>-	rendezvények</a:t>
            </a:r>
          </a:p>
          <a:p>
            <a:endParaRPr lang="hr-HR" dirty="0"/>
          </a:p>
        </p:txBody>
      </p:sp>
      <p:pic>
        <p:nvPicPr>
          <p:cNvPr id="5" name="Slika 4" descr="IMG_0812a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348" y="4000504"/>
            <a:ext cx="3643338" cy="2357454"/>
          </a:xfrm>
          <a:prstGeom prst="rect">
            <a:avLst/>
          </a:prstGeom>
        </p:spPr>
      </p:pic>
      <p:pic>
        <p:nvPicPr>
          <p:cNvPr id="6" name="Slika 5" descr="IMG_146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7554" y="1071547"/>
            <a:ext cx="3286148" cy="2286016"/>
          </a:xfrm>
          <a:prstGeom prst="rect">
            <a:avLst/>
          </a:prstGeom>
        </p:spPr>
      </p:pic>
      <p:pic>
        <p:nvPicPr>
          <p:cNvPr id="20482" name="Picture 2" descr="IMG_18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929065"/>
            <a:ext cx="3357586" cy="223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57200" y="428625"/>
            <a:ext cx="8229600" cy="569753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hr-HR" sz="2800" dirty="0" smtClean="0">
              <a:latin typeface="+mj-lt"/>
              <a:ea typeface="+mj-ea"/>
              <a:cs typeface="+mj-cs"/>
            </a:endParaRPr>
          </a:p>
          <a:p>
            <a:pPr algn="ctr">
              <a:buFontTx/>
              <a:buNone/>
            </a:pPr>
            <a:r>
              <a:rPr lang="hr-HR" sz="28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Határon</a:t>
            </a:r>
            <a:r>
              <a:rPr lang="hr-HR" sz="2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túli</a:t>
            </a:r>
            <a:r>
              <a:rPr lang="hr-HR" sz="2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könyvtári</a:t>
            </a:r>
            <a:r>
              <a:rPr lang="hr-HR" sz="2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szakemberek</a:t>
            </a:r>
            <a:r>
              <a:rPr lang="hr-HR" sz="2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buFontTx/>
              <a:buNone/>
            </a:pPr>
            <a:r>
              <a:rPr lang="hr-HR" sz="28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képzése</a:t>
            </a:r>
            <a:r>
              <a:rPr lang="hr-HR" sz="2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és </a:t>
            </a:r>
            <a:r>
              <a:rPr lang="hr-HR" sz="28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továbbképzése</a:t>
            </a:r>
            <a:endParaRPr lang="hr-HR" sz="28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buFontTx/>
              <a:buNone/>
            </a:pPr>
            <a:endParaRPr lang="hr-HR" sz="2800" dirty="0" smtClean="0">
              <a:latin typeface="+mj-lt"/>
              <a:ea typeface="+mj-ea"/>
              <a:cs typeface="+mj-cs"/>
            </a:endParaRPr>
          </a:p>
          <a:p>
            <a:pPr>
              <a:buNone/>
            </a:pP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	a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Könyvtári</a:t>
            </a: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Intézettel</a:t>
            </a: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együttműködve</a:t>
            </a: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rendszeresen</a:t>
            </a: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nyújtunk</a:t>
            </a: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továbbképzési</a:t>
            </a: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lehetőséget</a:t>
            </a: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horvátországi</a:t>
            </a: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magyar</a:t>
            </a: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könyvtárosok</a:t>
            </a:r>
            <a:r>
              <a:rPr lang="hr-HR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részére</a:t>
            </a:r>
            <a:endParaRPr lang="hr-HR" sz="28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9699" name="Picture 2" descr="Slikovni rezultat za n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3857628"/>
            <a:ext cx="305752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8" descr="Slikovni rezultat za konyvtari intez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143380"/>
            <a:ext cx="28575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slov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/>
          <a:lstStyle/>
          <a:p>
            <a:pPr eaLnBrk="1" hangingPunct="1"/>
            <a:r>
              <a:rPr lang="hu-HU" sz="3200" dirty="0" smtClean="0"/>
              <a:t>	</a:t>
            </a:r>
            <a:r>
              <a:rPr lang="hu-HU" sz="3200" dirty="0" smtClean="0">
                <a:solidFill>
                  <a:srgbClr val="002060"/>
                </a:solidFill>
              </a:rPr>
              <a:t>Szakmai továbbképzés magyar nyelven</a:t>
            </a:r>
            <a:endParaRPr lang="hr-HR" sz="3600" dirty="0" smtClean="0">
              <a:solidFill>
                <a:srgbClr val="002060"/>
              </a:solidFill>
            </a:endParaRPr>
          </a:p>
        </p:txBody>
      </p:sp>
      <p:pic>
        <p:nvPicPr>
          <p:cNvPr id="30723" name="Rezervirano mjesto sadržaja 3" descr="hu_djeca_u_knjiznici_veliki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766320">
            <a:off x="334963" y="1273175"/>
            <a:ext cx="2701925" cy="2035175"/>
          </a:xfrm>
        </p:spPr>
      </p:pic>
      <p:pic>
        <p:nvPicPr>
          <p:cNvPr id="30724" name="Slika 4" descr="strucnihu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16620">
            <a:off x="5640388" y="1295400"/>
            <a:ext cx="315118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Slika 5" descr="IMG_11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4214813"/>
            <a:ext cx="24923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4" descr="IMG_0865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3429000" y="4429125"/>
            <a:ext cx="2214563" cy="1643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27" name="Picture 20" descr="strucno usavrsavanj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25" y="4143375"/>
            <a:ext cx="251936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5" descr="IMG_0875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2928938" y="2143125"/>
            <a:ext cx="2879725" cy="1916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14400" y="1000108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		</a:t>
            </a:r>
            <a:r>
              <a:rPr lang="hu-HU" b="1" dirty="0" smtClean="0">
                <a:solidFill>
                  <a:srgbClr val="002060"/>
                </a:solidFill>
              </a:rPr>
              <a:t>2. PEDAGÓGIA ÉS A TANÍTÁSI MÓDSZEREK 	ISMERETE ÉS ALKALMAZÁSA</a:t>
            </a:r>
          </a:p>
          <a:p>
            <a:endParaRPr lang="hu-HU" dirty="0" smtClean="0"/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gyermekpszichológia ismerete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alapvető didaktikai ismeretek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kreatív oktatási módszerek alkalmazása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szoros együttműködés az oktatási intézményekkel (iskolák, óvodák, okatatási központok)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4" name="Slika 3" descr="pedagog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64" y="2285992"/>
            <a:ext cx="2255919" cy="1285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28604"/>
            <a:ext cx="8229600" cy="1498600"/>
          </a:xfrm>
        </p:spPr>
        <p:txBody>
          <a:bodyPr/>
          <a:lstStyle/>
          <a:p>
            <a:pPr eaLnBrk="1" hangingPunct="1"/>
            <a:r>
              <a:rPr lang="hu-HU" sz="2800" dirty="0" smtClean="0">
                <a:solidFill>
                  <a:srgbClr val="002060"/>
                </a:solidFill>
              </a:rPr>
              <a:t>KÖNYVTÁROSOK VENDÉGSÉGBEN </a:t>
            </a:r>
            <a:br>
              <a:rPr lang="hu-HU" sz="2800" dirty="0" smtClean="0">
                <a:solidFill>
                  <a:srgbClr val="002060"/>
                </a:solidFill>
              </a:rPr>
            </a:br>
            <a:r>
              <a:rPr lang="hu-HU" sz="2800" dirty="0" smtClean="0">
                <a:solidFill>
                  <a:srgbClr val="002060"/>
                </a:solidFill>
              </a:rPr>
              <a:t> horvát-magyar-szerb könyvtári együttműködés</a:t>
            </a:r>
            <a:endParaRPr lang="hr-HR" sz="2800" dirty="0" smtClean="0">
              <a:solidFill>
                <a:srgbClr val="00206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29600" cy="44640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hu-HU" sz="1800" dirty="0" smtClean="0">
                <a:solidFill>
                  <a:srgbClr val="002060"/>
                </a:solidFill>
              </a:rPr>
              <a:t>-	az ötlet 2007-ben született a kecskeméti Katona József Könyvtár és Pélmonostori Városi Könyvtár, azaz a Horvátországi Magyarok Központi Könyvtár között</a:t>
            </a:r>
          </a:p>
          <a:p>
            <a:pPr eaLnBrk="1" hangingPunct="1">
              <a:lnSpc>
                <a:spcPct val="80000"/>
              </a:lnSpc>
            </a:pPr>
            <a:endParaRPr lang="hu-HU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1800" dirty="0" smtClean="0">
                <a:solidFill>
                  <a:srgbClr val="002060"/>
                </a:solidFill>
              </a:rPr>
              <a:t>	PARTNEREK: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u-HU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1800" dirty="0" smtClean="0">
                <a:solidFill>
                  <a:srgbClr val="002060"/>
                </a:solidFill>
              </a:rPr>
              <a:t>	Könyvtárak: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u-HU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hu-HU" sz="1800" dirty="0" smtClean="0">
                <a:solidFill>
                  <a:srgbClr val="002060"/>
                </a:solidFill>
              </a:rPr>
              <a:t>-	Ady Endre Városi Könyvtár és Művelődési Központ – Baja</a:t>
            </a:r>
          </a:p>
          <a:p>
            <a:pPr eaLnBrk="1" hangingPunct="1">
              <a:lnSpc>
                <a:spcPct val="80000"/>
              </a:lnSpc>
            </a:pPr>
            <a:endParaRPr lang="hu-HU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hu-HU" sz="1800" dirty="0" smtClean="0">
                <a:solidFill>
                  <a:srgbClr val="002060"/>
                </a:solidFill>
              </a:rPr>
              <a:t>-	Katona József Könyvtár – Kecskemét</a:t>
            </a:r>
          </a:p>
          <a:p>
            <a:pPr eaLnBrk="1" hangingPunct="1">
              <a:lnSpc>
                <a:spcPct val="80000"/>
              </a:lnSpc>
            </a:pPr>
            <a:endParaRPr lang="hu-HU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hu-HU" sz="1800" dirty="0" smtClean="0">
                <a:solidFill>
                  <a:srgbClr val="002060"/>
                </a:solidFill>
              </a:rPr>
              <a:t>-	Mohácsi Jenő Városi Könyvtár – Mohács</a:t>
            </a:r>
          </a:p>
          <a:p>
            <a:pPr eaLnBrk="1" hangingPunct="1">
              <a:lnSpc>
                <a:spcPct val="80000"/>
              </a:lnSpc>
            </a:pPr>
            <a:endParaRPr lang="hu-HU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hu-HU" sz="1800" dirty="0" smtClean="0">
                <a:solidFill>
                  <a:srgbClr val="002060"/>
                </a:solidFill>
              </a:rPr>
              <a:t>-	Szabadkai Városi Könyvtár</a:t>
            </a:r>
          </a:p>
          <a:p>
            <a:pPr eaLnBrk="1" hangingPunct="1">
              <a:lnSpc>
                <a:spcPct val="80000"/>
              </a:lnSpc>
            </a:pPr>
            <a:endParaRPr lang="hu-HU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hu-HU" sz="1800" dirty="0" smtClean="0">
                <a:solidFill>
                  <a:srgbClr val="002060"/>
                </a:solidFill>
              </a:rPr>
              <a:t>-	Pélmonostori Városi Könyvtár – Horvátországi Magyarok Központi Könyvtára</a:t>
            </a:r>
            <a:endParaRPr lang="hr-HR" sz="1800" dirty="0" smtClean="0">
              <a:solidFill>
                <a:srgbClr val="002060"/>
              </a:solidFill>
            </a:endParaRPr>
          </a:p>
        </p:txBody>
      </p:sp>
      <p:pic>
        <p:nvPicPr>
          <p:cNvPr id="21508" name="Picture 7" descr="Piktogram_partner_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3071810"/>
            <a:ext cx="2375938" cy="234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1538" y="642918"/>
            <a:ext cx="8229600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					</a:t>
            </a:r>
            <a:r>
              <a:rPr lang="hu-HU" sz="2800" b="1" dirty="0" smtClean="0">
                <a:solidFill>
                  <a:srgbClr val="002060"/>
                </a:solidFill>
              </a:rPr>
              <a:t>A PROJEKT CÉLJAI: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u-HU" sz="2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1. horvát és a magyar kisebbségi csoportok anyanyelvének ápolása,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2. nemzeti identitás megőrzése,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3. közelebb hozni a gyerekeknek a könyvet és a könyvtárat,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4. kreatív gondolkozás ösztönzése,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5. iskolai könyvtárak könyvtári állományának gyarapítása,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6. szakmai tapasztalatcsere,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7. könyvtárak és az iskolák közötti együttműködés megerősítése,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8. baráti kapcsolatok kiépítése. </a:t>
            </a:r>
            <a:endParaRPr lang="hr-HR" sz="2800" dirty="0" smtClean="0">
              <a:solidFill>
                <a:srgbClr val="002060"/>
              </a:solidFill>
            </a:endParaRPr>
          </a:p>
        </p:txBody>
      </p:sp>
      <p:pic>
        <p:nvPicPr>
          <p:cNvPr id="23555" name="Picture 5" descr="ciljev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14290"/>
            <a:ext cx="22320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28670"/>
            <a:ext cx="8229600" cy="1657350"/>
          </a:xfrm>
        </p:spPr>
        <p:txBody>
          <a:bodyPr/>
          <a:lstStyle/>
          <a:p>
            <a:pPr eaLnBrk="1" hangingPunct="1">
              <a:buNone/>
            </a:pPr>
            <a:r>
              <a:rPr lang="hr-HR" b="1" dirty="0" smtClean="0">
                <a:solidFill>
                  <a:srgbClr val="002060"/>
                </a:solidFill>
              </a:rPr>
              <a:t>-	</a:t>
            </a:r>
            <a:r>
              <a:rPr lang="hr-HR" b="1" dirty="0" err="1" smtClean="0">
                <a:solidFill>
                  <a:srgbClr val="002060"/>
                </a:solidFill>
              </a:rPr>
              <a:t>képekben</a:t>
            </a:r>
            <a:endParaRPr lang="hr-HR" b="1" dirty="0" smtClean="0">
              <a:solidFill>
                <a:srgbClr val="002060"/>
              </a:solidFill>
            </a:endParaRPr>
          </a:p>
        </p:txBody>
      </p:sp>
      <p:pic>
        <p:nvPicPr>
          <p:cNvPr id="28675" name="Picture 4" descr="Copy of SAM_288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17259">
            <a:off x="3357563" y="3429000"/>
            <a:ext cx="2806700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SAM_29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4572000"/>
            <a:ext cx="273685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SAM_3031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25418">
            <a:off x="428625" y="1928813"/>
            <a:ext cx="2571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 descr="IMG_0623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3214688" y="785813"/>
            <a:ext cx="2600325" cy="1690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9" descr="SAM_3907.JPG"/>
          <p:cNvPicPr/>
          <p:nvPr/>
        </p:nvPicPr>
        <p:blipFill>
          <a:blip r:embed="rId6"/>
          <a:stretch>
            <a:fillRect/>
          </a:stretch>
        </p:blipFill>
        <p:spPr>
          <a:xfrm rot="463635">
            <a:off x="6572250" y="4000500"/>
            <a:ext cx="2236788" cy="1579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680" name="Picture 7" descr="SAM_30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14565">
            <a:off x="6286500" y="1214438"/>
            <a:ext cx="2401888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801004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HAMAROSAN ISKOLÁBA, MA A KÖNYVTÁRBA</a:t>
            </a:r>
            <a:endParaRPr lang="hr-HR" sz="2400" b="1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795" name="Rezervirano mjesto sadržaja 4"/>
          <p:cNvSpPr>
            <a:spLocks noGrp="1"/>
          </p:cNvSpPr>
          <p:nvPr>
            <p:ph idx="1"/>
          </p:nvPr>
        </p:nvSpPr>
        <p:spPr>
          <a:xfrm>
            <a:off x="6572250" y="3786188"/>
            <a:ext cx="2143125" cy="24003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smtClean="0"/>
              <a:t> </a:t>
            </a:r>
            <a:endParaRPr lang="hr-HR" smtClean="0"/>
          </a:p>
        </p:txBody>
      </p:sp>
      <p:pic>
        <p:nvPicPr>
          <p:cNvPr id="33796" name="Slika 5"/>
          <p:cNvPicPr>
            <a:picLocks noChangeAspect="1" noChangeArrowheads="1"/>
          </p:cNvPicPr>
          <p:nvPr/>
        </p:nvPicPr>
        <p:blipFill>
          <a:blip r:embed="rId2" cstate="print"/>
          <a:srcRect l="19679" t="15517" r="5019" b="14310"/>
          <a:stretch>
            <a:fillRect/>
          </a:stretch>
        </p:blipFill>
        <p:spPr bwMode="auto">
          <a:xfrm rot="439266">
            <a:off x="2827338" y="2963863"/>
            <a:ext cx="2916237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Slika 6" descr="IMG_0320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513095">
            <a:off x="441325" y="1651000"/>
            <a:ext cx="2405063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Slika 9" descr="IMG_0477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2143125"/>
            <a:ext cx="2274887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Slika 10" descr="IMG_0115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25" y="4643438"/>
            <a:ext cx="2571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Slika 11" descr="IMG_0413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4786313"/>
            <a:ext cx="2811463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Slika 12" descr="IMG_0431a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63" y="1428750"/>
            <a:ext cx="21685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85918" y="500042"/>
            <a:ext cx="7186634" cy="1060472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002060"/>
                </a:solidFill>
              </a:rPr>
              <a:t>Kompetencia fogalma</a:t>
            </a:r>
            <a:endParaRPr lang="hr-HR" sz="3600" b="1" dirty="0">
              <a:solidFill>
                <a:srgbClr val="00206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hu-HU" dirty="0" smtClean="0">
                <a:solidFill>
                  <a:srgbClr val="002060"/>
                </a:solidFill>
              </a:rPr>
              <a:t>-	</a:t>
            </a:r>
            <a:r>
              <a:rPr lang="hu-HU" sz="3100" dirty="0" smtClean="0">
                <a:solidFill>
                  <a:srgbClr val="002060"/>
                </a:solidFill>
              </a:rPr>
              <a:t>a </a:t>
            </a:r>
            <a:r>
              <a:rPr lang="hu-HU" sz="3100" b="1" dirty="0" smtClean="0">
                <a:solidFill>
                  <a:srgbClr val="002060"/>
                </a:solidFill>
              </a:rPr>
              <a:t>„kompetencia” </a:t>
            </a:r>
            <a:r>
              <a:rPr lang="hu-HU" sz="3100" dirty="0">
                <a:solidFill>
                  <a:srgbClr val="002060"/>
                </a:solidFill>
              </a:rPr>
              <a:t>latin eredetű </a:t>
            </a:r>
            <a:r>
              <a:rPr lang="hu-HU" sz="3100" dirty="0" smtClean="0">
                <a:solidFill>
                  <a:srgbClr val="002060"/>
                </a:solidFill>
              </a:rPr>
              <a:t>szó, alkalmasságot</a:t>
            </a:r>
            <a:r>
              <a:rPr lang="hu-HU" sz="3100" dirty="0">
                <a:solidFill>
                  <a:srgbClr val="002060"/>
                </a:solidFill>
              </a:rPr>
              <a:t>, ügyességet </a:t>
            </a:r>
            <a:r>
              <a:rPr lang="hu-HU" sz="3100" dirty="0" smtClean="0">
                <a:solidFill>
                  <a:srgbClr val="002060"/>
                </a:solidFill>
              </a:rPr>
              <a:t>jelent</a:t>
            </a: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	1974-ben a </a:t>
            </a:r>
            <a:r>
              <a:rPr lang="hr-HR" dirty="0" err="1" smtClean="0">
                <a:solidFill>
                  <a:srgbClr val="002060"/>
                </a:solidFill>
              </a:rPr>
              <a:t>kompetencia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kifejezését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a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mai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értelmében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b="1" dirty="0" err="1">
                <a:solidFill>
                  <a:srgbClr val="002060"/>
                </a:solidFill>
              </a:rPr>
              <a:t>Dieter</a:t>
            </a:r>
            <a:r>
              <a:rPr lang="hr-HR" b="1" dirty="0">
                <a:solidFill>
                  <a:srgbClr val="002060"/>
                </a:solidFill>
              </a:rPr>
              <a:t> </a:t>
            </a:r>
            <a:r>
              <a:rPr lang="hr-HR" b="1" dirty="0" err="1">
                <a:solidFill>
                  <a:srgbClr val="002060"/>
                </a:solidFill>
              </a:rPr>
              <a:t>Mertens</a:t>
            </a:r>
            <a:r>
              <a:rPr lang="hr-HR" b="1" dirty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használta</a:t>
            </a:r>
            <a:r>
              <a:rPr lang="hr-HR" dirty="0" smtClean="0">
                <a:solidFill>
                  <a:srgbClr val="002060"/>
                </a:solidFill>
              </a:rPr>
              <a:t> el</a:t>
            </a:r>
            <a:r>
              <a:rPr lang="hu-HU" dirty="0" smtClean="0">
                <a:solidFill>
                  <a:srgbClr val="002060"/>
                </a:solidFill>
              </a:rPr>
              <a:t>őször</a:t>
            </a: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	</a:t>
            </a:r>
            <a:r>
              <a:rPr lang="hr-HR" dirty="0" smtClean="0">
                <a:solidFill>
                  <a:srgbClr val="002060"/>
                </a:solidFill>
              </a:rPr>
              <a:t>„…</a:t>
            </a:r>
            <a:r>
              <a:rPr lang="hr-HR" dirty="0" err="1" smtClean="0">
                <a:solidFill>
                  <a:srgbClr val="002060"/>
                </a:solidFill>
              </a:rPr>
              <a:t>olyan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általános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képesség</a:t>
            </a:r>
            <a:r>
              <a:rPr lang="hr-HR" dirty="0" smtClean="0">
                <a:solidFill>
                  <a:srgbClr val="002060"/>
                </a:solidFill>
              </a:rPr>
              <a:t>, </a:t>
            </a:r>
            <a:r>
              <a:rPr lang="hr-HR" dirty="0" err="1">
                <a:solidFill>
                  <a:srgbClr val="002060"/>
                </a:solidFill>
              </a:rPr>
              <a:t>amely</a:t>
            </a:r>
            <a:r>
              <a:rPr lang="hr-HR" dirty="0">
                <a:solidFill>
                  <a:srgbClr val="002060"/>
                </a:solidFill>
              </a:rPr>
              <a:t> a </a:t>
            </a:r>
            <a:r>
              <a:rPr lang="hr-HR" dirty="0" err="1">
                <a:solidFill>
                  <a:srgbClr val="002060"/>
                </a:solidFill>
              </a:rPr>
              <a:t>tudáson</a:t>
            </a:r>
            <a:r>
              <a:rPr lang="hr-HR" dirty="0">
                <a:solidFill>
                  <a:srgbClr val="002060"/>
                </a:solidFill>
              </a:rPr>
              <a:t>, </a:t>
            </a:r>
            <a:r>
              <a:rPr lang="hr-HR" dirty="0" err="1">
                <a:solidFill>
                  <a:srgbClr val="002060"/>
                </a:solidFill>
              </a:rPr>
              <a:t>a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tapasztalaton</a:t>
            </a:r>
            <a:r>
              <a:rPr lang="hr-HR" dirty="0">
                <a:solidFill>
                  <a:srgbClr val="002060"/>
                </a:solidFill>
              </a:rPr>
              <a:t>, </a:t>
            </a:r>
            <a:r>
              <a:rPr lang="hr-HR" dirty="0" err="1">
                <a:solidFill>
                  <a:srgbClr val="002060"/>
                </a:solidFill>
              </a:rPr>
              <a:t>az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értékeken</a:t>
            </a:r>
            <a:r>
              <a:rPr lang="hr-HR" dirty="0">
                <a:solidFill>
                  <a:srgbClr val="002060"/>
                </a:solidFill>
              </a:rPr>
              <a:t> és a </a:t>
            </a:r>
            <a:r>
              <a:rPr lang="hr-HR" dirty="0" err="1">
                <a:solidFill>
                  <a:srgbClr val="002060"/>
                </a:solidFill>
              </a:rPr>
              <a:t>diszpozíciókon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alapszik</a:t>
            </a:r>
            <a:r>
              <a:rPr lang="hr-HR" dirty="0">
                <a:solidFill>
                  <a:srgbClr val="002060"/>
                </a:solidFill>
              </a:rPr>
              <a:t>, és </a:t>
            </a:r>
            <a:r>
              <a:rPr lang="hr-HR" dirty="0" err="1">
                <a:solidFill>
                  <a:srgbClr val="002060"/>
                </a:solidFill>
              </a:rPr>
              <a:t>amelyet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egy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adott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személy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tanulás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során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fejleszt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ki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magában</a:t>
            </a:r>
            <a:r>
              <a:rPr lang="hr-HR" dirty="0" smtClean="0">
                <a:solidFill>
                  <a:srgbClr val="002060"/>
                </a:solidFill>
              </a:rPr>
              <a:t>.”</a:t>
            </a:r>
          </a:p>
          <a:p>
            <a:pPr>
              <a:buNone/>
            </a:pPr>
            <a:r>
              <a:rPr lang="hu-HU" dirty="0" smtClean="0">
                <a:solidFill>
                  <a:srgbClr val="002060"/>
                </a:solidFill>
              </a:rPr>
              <a:t>	(Coolahan)</a:t>
            </a: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4" name="Slika 3" descr="competence-300x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5286388"/>
            <a:ext cx="2214558" cy="1476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14414" y="2214554"/>
            <a:ext cx="6429420" cy="1214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b="1" dirty="0" err="1" smtClean="0">
                <a:solidFill>
                  <a:srgbClr val="002060"/>
                </a:solidFill>
              </a:rPr>
              <a:t>Időtartam</a:t>
            </a:r>
            <a:r>
              <a:rPr lang="hr-HR" b="1" dirty="0" smtClean="0">
                <a:solidFill>
                  <a:srgbClr val="002060"/>
                </a:solidFill>
              </a:rPr>
              <a:t>: </a:t>
            </a:r>
            <a:r>
              <a:rPr lang="hr-HR" b="1" dirty="0" err="1">
                <a:solidFill>
                  <a:srgbClr val="002060"/>
                </a:solidFill>
              </a:rPr>
              <a:t>márciustól</a:t>
            </a:r>
            <a:r>
              <a:rPr lang="hr-HR" b="1" dirty="0">
                <a:solidFill>
                  <a:srgbClr val="002060"/>
                </a:solidFill>
              </a:rPr>
              <a:t> </a:t>
            </a:r>
            <a:r>
              <a:rPr lang="hr-HR" b="1" dirty="0" smtClean="0">
                <a:solidFill>
                  <a:srgbClr val="002060"/>
                </a:solidFill>
              </a:rPr>
              <a:t>- </a:t>
            </a:r>
            <a:r>
              <a:rPr lang="hr-HR" b="1" dirty="0" err="1" smtClean="0">
                <a:solidFill>
                  <a:srgbClr val="002060"/>
                </a:solidFill>
              </a:rPr>
              <a:t>júniusig</a:t>
            </a:r>
            <a:r>
              <a:rPr lang="hr-HR" b="1" dirty="0">
                <a:solidFill>
                  <a:srgbClr val="002060"/>
                </a:solidFill>
              </a:rPr>
              <a:t>, </a:t>
            </a:r>
            <a:endParaRPr lang="hr-HR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hr-HR" b="1" dirty="0" err="1" smtClean="0">
                <a:solidFill>
                  <a:srgbClr val="002060"/>
                </a:solidFill>
              </a:rPr>
              <a:t>minden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szombat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>
                <a:solidFill>
                  <a:srgbClr val="002060"/>
                </a:solidFill>
              </a:rPr>
              <a:t>délelőtt</a:t>
            </a:r>
            <a:endParaRPr lang="hr-HR" dirty="0">
              <a:solidFill>
                <a:srgbClr val="002060"/>
              </a:solidFill>
            </a:endParaRPr>
          </a:p>
          <a:p>
            <a:endParaRPr lang="hr-HR" dirty="0"/>
          </a:p>
        </p:txBody>
      </p:sp>
      <p:pic>
        <p:nvPicPr>
          <p:cNvPr id="4" name="Slika 3" descr="mar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3929066"/>
            <a:ext cx="2155909" cy="2160000"/>
          </a:xfrm>
          <a:prstGeom prst="rect">
            <a:avLst/>
          </a:prstGeom>
        </p:spPr>
      </p:pic>
      <p:pic>
        <p:nvPicPr>
          <p:cNvPr id="7" name="Slika 6" descr="calenda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0"/>
            <a:ext cx="2571768" cy="2071702"/>
          </a:xfrm>
          <a:prstGeom prst="rect">
            <a:avLst/>
          </a:prstGeom>
        </p:spPr>
      </p:pic>
      <p:pic>
        <p:nvPicPr>
          <p:cNvPr id="8" name="Slika 7" descr="jun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3571876"/>
            <a:ext cx="2571768" cy="2828945"/>
          </a:xfrm>
          <a:prstGeom prst="rect">
            <a:avLst/>
          </a:prstGeom>
        </p:spPr>
      </p:pic>
      <p:pic>
        <p:nvPicPr>
          <p:cNvPr id="9" name="Slika 8" descr="crtic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4286256"/>
            <a:ext cx="1490429" cy="1214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85852" y="428604"/>
            <a:ext cx="8229600" cy="5697559"/>
          </a:xfrm>
        </p:spPr>
        <p:txBody>
          <a:bodyPr/>
          <a:lstStyle/>
          <a:p>
            <a:pPr lvl="2">
              <a:buFontTx/>
              <a:buChar char="-"/>
            </a:pPr>
            <a:r>
              <a:rPr lang="hu-HU" b="1" dirty="0" smtClean="0">
                <a:solidFill>
                  <a:srgbClr val="002060"/>
                </a:solidFill>
              </a:rPr>
              <a:t>kreatív műhelyek </a:t>
            </a:r>
            <a:r>
              <a:rPr lang="hu-HU" dirty="0" smtClean="0">
                <a:solidFill>
                  <a:srgbClr val="002060"/>
                </a:solidFill>
              </a:rPr>
              <a:t>heti szinten egyszer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r>
              <a:rPr lang="hu-HU" sz="3000" b="1" dirty="0" smtClean="0">
                <a:solidFill>
                  <a:srgbClr val="002060"/>
                </a:solidFill>
              </a:rPr>
              <a:t>terepi munka</a:t>
            </a:r>
            <a:r>
              <a:rPr lang="hu-HU" sz="3000" dirty="0" smtClean="0">
                <a:solidFill>
                  <a:srgbClr val="002060"/>
                </a:solidFill>
              </a:rPr>
              <a:t>, gyermekfoglalkozások a letéti könyvtárakban</a:t>
            </a:r>
            <a:endParaRPr lang="hr-HR" sz="3000" dirty="0">
              <a:solidFill>
                <a:srgbClr val="002060"/>
              </a:solidFill>
            </a:endParaRPr>
          </a:p>
        </p:txBody>
      </p:sp>
      <p:pic>
        <p:nvPicPr>
          <p:cNvPr id="4" name="Slika 3" descr="IMG_1467.JPG"/>
          <p:cNvPicPr/>
          <p:nvPr/>
        </p:nvPicPr>
        <p:blipFill>
          <a:blip r:embed="rId2" cstate="print"/>
          <a:stretch>
            <a:fillRect/>
          </a:stretch>
        </p:blipFill>
        <p:spPr>
          <a:xfrm rot="242562">
            <a:off x="4572000" y="4000504"/>
            <a:ext cx="3357586" cy="2286016"/>
          </a:xfrm>
          <a:prstGeom prst="rect">
            <a:avLst/>
          </a:prstGeom>
        </p:spPr>
      </p:pic>
      <p:pic>
        <p:nvPicPr>
          <p:cNvPr id="5" name="Slika 4" descr="48277449_583910345396852_6553034652381085696_n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071546"/>
            <a:ext cx="2928958" cy="2000264"/>
          </a:xfrm>
          <a:prstGeom prst="rect">
            <a:avLst/>
          </a:prstGeom>
        </p:spPr>
      </p:pic>
      <p:pic>
        <p:nvPicPr>
          <p:cNvPr id="6" name="Slika 5" descr="field wor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4286256"/>
            <a:ext cx="3102477" cy="2329289"/>
          </a:xfrm>
          <a:prstGeom prst="rect">
            <a:avLst/>
          </a:prstGeom>
        </p:spPr>
      </p:pic>
      <p:pic>
        <p:nvPicPr>
          <p:cNvPr id="7" name="Slika 6" descr="creativ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1643050"/>
            <a:ext cx="1942070" cy="1371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8229600" cy="1143000"/>
          </a:xfrm>
        </p:spPr>
        <p:txBody>
          <a:bodyPr/>
          <a:lstStyle/>
          <a:p>
            <a:r>
              <a:rPr lang="hr-HR" b="1" dirty="0" err="1" smtClean="0">
                <a:solidFill>
                  <a:srgbClr val="002060"/>
                </a:solidFill>
              </a:rPr>
              <a:t>Letéti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állomány</a:t>
            </a:r>
            <a:endParaRPr lang="hr-HR" b="1" dirty="0" smtClean="0">
              <a:solidFill>
                <a:srgbClr val="002060"/>
              </a:solidFill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	</a:t>
            </a:r>
            <a:r>
              <a:rPr lang="hr-HR" dirty="0" err="1" smtClean="0">
                <a:solidFill>
                  <a:srgbClr val="002060"/>
                </a:solidFill>
              </a:rPr>
              <a:t>kitűnő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együttműködés</a:t>
            </a:r>
            <a:r>
              <a:rPr lang="hr-HR" dirty="0" smtClean="0">
                <a:solidFill>
                  <a:srgbClr val="002060"/>
                </a:solidFill>
              </a:rPr>
              <a:t> a </a:t>
            </a:r>
            <a:r>
              <a:rPr lang="hr-HR" dirty="0" err="1" smtClean="0">
                <a:solidFill>
                  <a:srgbClr val="002060"/>
                </a:solidFill>
              </a:rPr>
              <a:t>megyénk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területén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működő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iskolákkal</a:t>
            </a:r>
            <a:r>
              <a:rPr lang="hr-HR" dirty="0" smtClean="0">
                <a:solidFill>
                  <a:srgbClr val="002060"/>
                </a:solidFill>
              </a:rPr>
              <a:t> és </a:t>
            </a:r>
            <a:r>
              <a:rPr lang="hr-HR" dirty="0" err="1" smtClean="0">
                <a:solidFill>
                  <a:srgbClr val="002060"/>
                </a:solidFill>
              </a:rPr>
              <a:t>óvodákkal</a:t>
            </a:r>
            <a:endParaRPr lang="hr-HR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	</a:t>
            </a:r>
            <a:r>
              <a:rPr lang="hr-HR" dirty="0" err="1" smtClean="0">
                <a:solidFill>
                  <a:srgbClr val="002060"/>
                </a:solidFill>
              </a:rPr>
              <a:t>letéti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állományt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tartunk</a:t>
            </a:r>
            <a:r>
              <a:rPr lang="hr-HR" dirty="0" smtClean="0">
                <a:solidFill>
                  <a:srgbClr val="002060"/>
                </a:solidFill>
              </a:rPr>
              <a:t> a </a:t>
            </a:r>
            <a:r>
              <a:rPr lang="hr-HR" dirty="0" err="1" smtClean="0">
                <a:solidFill>
                  <a:srgbClr val="002060"/>
                </a:solidFill>
              </a:rPr>
              <a:t>vörösmarti</a:t>
            </a:r>
            <a:r>
              <a:rPr lang="hr-HR" dirty="0" smtClean="0">
                <a:solidFill>
                  <a:srgbClr val="002060"/>
                </a:solidFill>
              </a:rPr>
              <a:t>, </a:t>
            </a:r>
            <a:r>
              <a:rPr lang="hr-HR" dirty="0" err="1" smtClean="0">
                <a:solidFill>
                  <a:srgbClr val="002060"/>
                </a:solidFill>
              </a:rPr>
              <a:t>čemináci</a:t>
            </a:r>
            <a:r>
              <a:rPr lang="hr-HR" dirty="0" smtClean="0">
                <a:solidFill>
                  <a:srgbClr val="002060"/>
                </a:solidFill>
              </a:rPr>
              <a:t> és </a:t>
            </a:r>
            <a:r>
              <a:rPr lang="hr-HR" dirty="0" err="1" smtClean="0">
                <a:solidFill>
                  <a:srgbClr val="002060"/>
                </a:solidFill>
              </a:rPr>
              <a:t>eszéki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iskolákban</a:t>
            </a:r>
            <a:r>
              <a:rPr lang="hr-HR" dirty="0" smtClean="0">
                <a:solidFill>
                  <a:srgbClr val="002060"/>
                </a:solidFill>
              </a:rPr>
              <a:t>/</a:t>
            </a:r>
            <a:r>
              <a:rPr lang="hr-HR" dirty="0" err="1" smtClean="0">
                <a:solidFill>
                  <a:srgbClr val="002060"/>
                </a:solidFill>
              </a:rPr>
              <a:t>óvodákban</a:t>
            </a:r>
            <a:endParaRPr lang="hr-HR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	</a:t>
            </a:r>
            <a:r>
              <a:rPr lang="hr-HR" dirty="0" err="1" smtClean="0">
                <a:solidFill>
                  <a:srgbClr val="002060"/>
                </a:solidFill>
              </a:rPr>
              <a:t>évente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négyszer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cseréljük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az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állományt</a:t>
            </a:r>
            <a:endParaRPr lang="hr-HR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	</a:t>
            </a:r>
            <a:r>
              <a:rPr lang="hr-HR" dirty="0" err="1" smtClean="0">
                <a:solidFill>
                  <a:srgbClr val="002060"/>
                </a:solidFill>
              </a:rPr>
              <a:t>többször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tartunk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különböző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foglalkozásokat</a:t>
            </a:r>
            <a:endParaRPr lang="hr-HR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LETÉTI KÖNYVTÁRAK</a:t>
            </a:r>
            <a:endParaRPr lang="hr-HR" sz="3200" b="1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6867" name="Rezervirano mjesto sadržaja 3" descr="IMG_150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366598">
            <a:off x="471488" y="1093788"/>
            <a:ext cx="3214687" cy="2322512"/>
          </a:xfrm>
        </p:spPr>
      </p:pic>
      <p:pic>
        <p:nvPicPr>
          <p:cNvPr id="36868" name="Slika 4" descr="slik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52405">
            <a:off x="5056188" y="1077913"/>
            <a:ext cx="3602037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Slika 5" descr="IMG_14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43166">
            <a:off x="857250" y="3857625"/>
            <a:ext cx="35718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Slika 6" descr="IMG_14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09605">
            <a:off x="5286375" y="4357688"/>
            <a:ext cx="296386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			</a:t>
            </a:r>
            <a:r>
              <a:rPr lang="hu-HU" b="1" dirty="0" smtClean="0"/>
              <a:t>   </a:t>
            </a:r>
          </a:p>
          <a:p>
            <a:pPr>
              <a:buNone/>
            </a:pPr>
            <a:r>
              <a:rPr lang="hu-HU" b="1" dirty="0" smtClean="0">
                <a:solidFill>
                  <a:srgbClr val="002060"/>
                </a:solidFill>
              </a:rPr>
              <a:t>			3. MOBILITÁS</a:t>
            </a:r>
          </a:p>
          <a:p>
            <a:pPr>
              <a:buNone/>
            </a:pPr>
            <a:endParaRPr lang="hu-HU" dirty="0" smtClean="0"/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kisebbség szétszórtsága miatt a központi koordinációt ki kell bőviteni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bibliomobil szolgáltatás a hátrányos helyzetű tagok számára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bibliomobil szolgáltatás a magyar olvasóknak</a:t>
            </a:r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4" name="Slika 3" descr="mobility.jpg"/>
          <p:cNvPicPr>
            <a:picLocks noChangeAspect="1"/>
          </p:cNvPicPr>
          <p:nvPr/>
        </p:nvPicPr>
        <p:blipFill>
          <a:blip r:embed="rId2" cstate="print"/>
          <a:srcRect l="371" b="10744"/>
          <a:stretch>
            <a:fillRect/>
          </a:stretch>
        </p:blipFill>
        <p:spPr>
          <a:xfrm>
            <a:off x="5143504" y="428604"/>
            <a:ext cx="2741846" cy="1857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500042"/>
            <a:ext cx="6115064" cy="1060472"/>
          </a:xfrm>
        </p:spPr>
        <p:txBody>
          <a:bodyPr/>
          <a:lstStyle/>
          <a:p>
            <a:pPr algn="l" eaLnBrk="1" hangingPunct="1"/>
            <a:r>
              <a:rPr lang="hu-HU" sz="4000" dirty="0" smtClean="0">
                <a:solidFill>
                  <a:srgbClr val="002060"/>
                </a:solidFill>
              </a:rPr>
              <a:t>BIBLIOMOBIL SZOLGÁLTATÁS</a:t>
            </a:r>
            <a:endParaRPr lang="hr-HR" sz="4000" dirty="0" smtClean="0">
              <a:solidFill>
                <a:srgbClr val="00206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413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hr-HR" sz="2400" dirty="0" smtClean="0">
              <a:solidFill>
                <a:srgbClr val="3333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hr-HR" sz="2400" dirty="0" smtClean="0">
                <a:solidFill>
                  <a:srgbClr val="002060"/>
                </a:solidFill>
              </a:rPr>
              <a:t>-	</a:t>
            </a:r>
            <a:r>
              <a:rPr lang="hr-HR" sz="2400" dirty="0" err="1" smtClean="0">
                <a:solidFill>
                  <a:srgbClr val="002060"/>
                </a:solidFill>
              </a:rPr>
              <a:t>mozgókönyvtári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ellátás</a:t>
            </a:r>
            <a:r>
              <a:rPr lang="hr-HR" sz="2400" dirty="0" smtClean="0">
                <a:solidFill>
                  <a:srgbClr val="002060"/>
                </a:solidFill>
              </a:rPr>
              <a:t>: </a:t>
            </a:r>
            <a:r>
              <a:rPr lang="hr-HR" sz="2400" dirty="0" err="1" smtClean="0">
                <a:solidFill>
                  <a:srgbClr val="002060"/>
                </a:solidFill>
              </a:rPr>
              <a:t>idősebbeknek</a:t>
            </a:r>
            <a:r>
              <a:rPr lang="hr-HR" sz="2400" dirty="0" smtClean="0">
                <a:solidFill>
                  <a:srgbClr val="002060"/>
                </a:solidFill>
              </a:rPr>
              <a:t>, </a:t>
            </a:r>
            <a:r>
              <a:rPr lang="hr-HR" sz="2400" dirty="0" err="1" smtClean="0">
                <a:solidFill>
                  <a:srgbClr val="002060"/>
                </a:solidFill>
              </a:rPr>
              <a:t>mozgássérülteknek</a:t>
            </a:r>
            <a:r>
              <a:rPr lang="hr-HR" sz="2400" dirty="0" smtClean="0">
                <a:solidFill>
                  <a:srgbClr val="002060"/>
                </a:solidFill>
              </a:rPr>
              <a:t>, </a:t>
            </a:r>
            <a:r>
              <a:rPr lang="hr-HR" sz="2400" dirty="0" err="1" smtClean="0">
                <a:solidFill>
                  <a:srgbClr val="002060"/>
                </a:solidFill>
              </a:rPr>
              <a:t>nehézségekkel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küzdőknek</a:t>
            </a:r>
            <a:r>
              <a:rPr lang="hr-HR" sz="2400" dirty="0" smtClean="0">
                <a:solidFill>
                  <a:srgbClr val="002060"/>
                </a:solidFill>
              </a:rPr>
              <a:t>, </a:t>
            </a:r>
            <a:r>
              <a:rPr lang="hr-HR" sz="2400" dirty="0" err="1" smtClean="0">
                <a:solidFill>
                  <a:srgbClr val="002060"/>
                </a:solidFill>
              </a:rPr>
              <a:t>valamint</a:t>
            </a:r>
            <a:r>
              <a:rPr lang="hr-HR" sz="2400" dirty="0" smtClean="0">
                <a:solidFill>
                  <a:srgbClr val="002060"/>
                </a:solidFill>
              </a:rPr>
              <a:t> a </a:t>
            </a:r>
            <a:r>
              <a:rPr lang="hr-HR" sz="2400" dirty="0" err="1" smtClean="0">
                <a:solidFill>
                  <a:srgbClr val="002060"/>
                </a:solidFill>
              </a:rPr>
              <a:t>szociális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szempontból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hátrányos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helyzetűek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számára</a:t>
            </a:r>
            <a:endParaRPr lang="hr-HR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hr-HR" sz="2400" dirty="0" smtClean="0">
                <a:solidFill>
                  <a:srgbClr val="002060"/>
                </a:solidFill>
              </a:rPr>
              <a:t>-	</a:t>
            </a:r>
            <a:r>
              <a:rPr lang="hr-HR" sz="2400" dirty="0" err="1" smtClean="0">
                <a:solidFill>
                  <a:srgbClr val="002060"/>
                </a:solidFill>
              </a:rPr>
              <a:t>személyes</a:t>
            </a:r>
            <a:r>
              <a:rPr lang="hr-HR" sz="2400" dirty="0" smtClean="0">
                <a:solidFill>
                  <a:srgbClr val="002060"/>
                </a:solidFill>
              </a:rPr>
              <a:t>, </a:t>
            </a:r>
            <a:r>
              <a:rPr lang="hr-HR" sz="2400" dirty="0" err="1" smtClean="0">
                <a:solidFill>
                  <a:srgbClr val="002060"/>
                </a:solidFill>
              </a:rPr>
              <a:t>telefonon</a:t>
            </a:r>
            <a:r>
              <a:rPr lang="hr-HR" sz="2400" dirty="0" smtClean="0">
                <a:solidFill>
                  <a:srgbClr val="002060"/>
                </a:solidFill>
              </a:rPr>
              <a:t>, </a:t>
            </a:r>
            <a:r>
              <a:rPr lang="hr-HR" sz="2400" dirty="0" err="1" smtClean="0">
                <a:solidFill>
                  <a:srgbClr val="002060"/>
                </a:solidFill>
              </a:rPr>
              <a:t>vagy</a:t>
            </a:r>
            <a:r>
              <a:rPr lang="hr-HR" sz="2400" dirty="0" smtClean="0">
                <a:solidFill>
                  <a:srgbClr val="002060"/>
                </a:solidFill>
              </a:rPr>
              <a:t> e-mail-ben </a:t>
            </a:r>
            <a:r>
              <a:rPr lang="hr-HR" sz="2400" dirty="0" err="1" smtClean="0">
                <a:solidFill>
                  <a:srgbClr val="002060"/>
                </a:solidFill>
              </a:rPr>
              <a:t>történő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kapcsolatfelvétel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után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bibliomobilunk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házhoz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szállítja</a:t>
            </a:r>
            <a:r>
              <a:rPr lang="hr-HR" sz="2400" dirty="0" smtClean="0">
                <a:solidFill>
                  <a:srgbClr val="002060"/>
                </a:solidFill>
              </a:rPr>
              <a:t> a </a:t>
            </a:r>
            <a:r>
              <a:rPr lang="hr-HR" sz="2400" dirty="0" err="1" smtClean="0">
                <a:solidFill>
                  <a:srgbClr val="002060"/>
                </a:solidFill>
              </a:rPr>
              <a:t>kívánt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könyvtári</a:t>
            </a:r>
            <a:r>
              <a:rPr lang="hr-HR" sz="2400" dirty="0" smtClean="0">
                <a:solidFill>
                  <a:srgbClr val="002060"/>
                </a:solidFill>
              </a:rPr>
              <a:t> </a:t>
            </a:r>
            <a:r>
              <a:rPr lang="hr-HR" sz="2400" dirty="0" err="1" smtClean="0">
                <a:solidFill>
                  <a:srgbClr val="002060"/>
                </a:solidFill>
              </a:rPr>
              <a:t>szolgáltatást</a:t>
            </a:r>
            <a:endParaRPr lang="hr-HR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400" dirty="0" smtClean="0">
              <a:solidFill>
                <a:srgbClr val="33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 dirty="0" smtClean="0">
              <a:solidFill>
                <a:srgbClr val="333300"/>
              </a:solidFill>
            </a:endParaRPr>
          </a:p>
        </p:txBody>
      </p:sp>
      <p:pic>
        <p:nvPicPr>
          <p:cNvPr id="37892" name="Picture 4" descr="biblioMobile_F-I-E-B-R-E-2013 cop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714884"/>
            <a:ext cx="295275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odnaslov 2"/>
          <p:cNvSpPr>
            <a:spLocks noGrp="1"/>
          </p:cNvSpPr>
          <p:nvPr>
            <p:ph type="subTitle" idx="1"/>
          </p:nvPr>
        </p:nvSpPr>
        <p:spPr>
          <a:xfrm>
            <a:off x="571500" y="214313"/>
            <a:ext cx="8286750" cy="5857875"/>
          </a:xfrm>
        </p:spPr>
        <p:txBody>
          <a:bodyPr/>
          <a:lstStyle/>
          <a:p>
            <a:pPr eaLnBrk="1" hangingPunct="1"/>
            <a:r>
              <a:rPr lang="hu-HU" smtClean="0"/>
              <a:t> </a:t>
            </a:r>
            <a:endParaRPr lang="hr-HR" smtClean="0"/>
          </a:p>
        </p:txBody>
      </p:sp>
      <p:sp>
        <p:nvSpPr>
          <p:cNvPr id="39939" name="TekstniOkvir 4"/>
          <p:cNvSpPr txBox="1">
            <a:spLocks noChangeArrowheads="1"/>
          </p:cNvSpPr>
          <p:nvPr/>
        </p:nvSpPr>
        <p:spPr bwMode="auto">
          <a:xfrm>
            <a:off x="2786063" y="357188"/>
            <a:ext cx="192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r-Latn-CS"/>
          </a:p>
        </p:txBody>
      </p:sp>
      <p:pic>
        <p:nvPicPr>
          <p:cNvPr id="39940" name="Slika 5"/>
          <p:cNvPicPr>
            <a:picLocks noChangeAspect="1" noChangeArrowheads="1"/>
          </p:cNvPicPr>
          <p:nvPr/>
        </p:nvPicPr>
        <p:blipFill>
          <a:blip r:embed="rId2"/>
          <a:srcRect l="19266" t="14999" r="3453" b="12357"/>
          <a:stretch>
            <a:fillRect/>
          </a:stretch>
        </p:blipFill>
        <p:spPr bwMode="auto">
          <a:xfrm>
            <a:off x="285750" y="285750"/>
            <a:ext cx="85725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85984" y="571480"/>
            <a:ext cx="6143668" cy="1357322"/>
          </a:xfrm>
        </p:spPr>
        <p:txBody>
          <a:bodyPr>
            <a:normAutofit/>
          </a:bodyPr>
          <a:lstStyle/>
          <a:p>
            <a:pPr lvl="1">
              <a:buFontTx/>
              <a:buChar char="-"/>
            </a:pPr>
            <a:r>
              <a:rPr lang="hu-HU" b="1" dirty="0" smtClean="0">
                <a:solidFill>
                  <a:srgbClr val="002060"/>
                </a:solidFill>
              </a:rPr>
              <a:t>nemzetközi együttműködés: </a:t>
            </a:r>
            <a:r>
              <a:rPr lang="hu-HU" sz="2400" dirty="0" smtClean="0">
                <a:solidFill>
                  <a:srgbClr val="002060"/>
                </a:solidFill>
              </a:rPr>
              <a:t>konfernciák, képzések, programok ...</a:t>
            </a:r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4" name="Slika 3" descr="internatio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03463">
            <a:off x="4779404" y="1899602"/>
            <a:ext cx="2690830" cy="1614498"/>
          </a:xfrm>
          <a:prstGeom prst="rect">
            <a:avLst/>
          </a:prstGeom>
        </p:spPr>
      </p:pic>
      <p:pic>
        <p:nvPicPr>
          <p:cNvPr id="5" name="Slika 4" descr="IMG_2657.JPG"/>
          <p:cNvPicPr/>
          <p:nvPr/>
        </p:nvPicPr>
        <p:blipFill>
          <a:blip r:embed="rId3" cstate="print"/>
          <a:stretch>
            <a:fillRect/>
          </a:stretch>
        </p:blipFill>
        <p:spPr>
          <a:xfrm rot="470069">
            <a:off x="633248" y="4345108"/>
            <a:ext cx="3108211" cy="2167391"/>
          </a:xfrm>
          <a:prstGeom prst="rect">
            <a:avLst/>
          </a:prstGeom>
        </p:spPr>
      </p:pic>
      <p:pic>
        <p:nvPicPr>
          <p:cNvPr id="6" name="Picture 4" descr="Slikovni rezultat za PODRŠKA MANJINSKIM ZAJEDNICAMA U OČUVANJU MANJINSKIH JEZIKA - U GOVORU I PISM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9668">
            <a:off x="4546357" y="4176958"/>
            <a:ext cx="3165752" cy="220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lika 6" descr="INTERNATIONAL-YOUTH-DAY.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91259">
            <a:off x="981895" y="1853278"/>
            <a:ext cx="2652714" cy="1996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000100" y="500042"/>
            <a:ext cx="8229600" cy="1143000"/>
          </a:xfrm>
        </p:spPr>
        <p:txBody>
          <a:bodyPr/>
          <a:lstStyle/>
          <a:p>
            <a:r>
              <a:rPr lang="hr-HR" sz="3200" b="1" dirty="0" smtClean="0">
                <a:solidFill>
                  <a:srgbClr val="002060"/>
                </a:solidFill>
              </a:rPr>
              <a:t>NEMZETKÖZI SZAKMAI TALÁLKOZÓ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	</a:t>
            </a:r>
            <a:r>
              <a:rPr lang="hr-HR" dirty="0" err="1" smtClean="0">
                <a:solidFill>
                  <a:srgbClr val="002060"/>
                </a:solidFill>
              </a:rPr>
              <a:t>évente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egyszer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rendezünk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szakami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talákozót</a:t>
            </a:r>
            <a:r>
              <a:rPr lang="hr-HR" dirty="0" smtClean="0">
                <a:solidFill>
                  <a:srgbClr val="002060"/>
                </a:solidFill>
              </a:rPr>
              <a:t> – </a:t>
            </a:r>
            <a:r>
              <a:rPr lang="hr-HR" dirty="0" err="1" smtClean="0">
                <a:solidFill>
                  <a:srgbClr val="002060"/>
                </a:solidFill>
              </a:rPr>
              <a:t>novemberben</a:t>
            </a:r>
            <a:endParaRPr lang="hr-HR" dirty="0" smtClean="0">
              <a:solidFill>
                <a:srgbClr val="002060"/>
              </a:solidFill>
            </a:endParaRPr>
          </a:p>
          <a:p>
            <a:endParaRPr lang="hr-HR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	a </a:t>
            </a:r>
            <a:r>
              <a:rPr lang="hr-HR" dirty="0" err="1" smtClean="0">
                <a:solidFill>
                  <a:srgbClr val="002060"/>
                </a:solidFill>
              </a:rPr>
              <a:t>hazai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kollégak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mellett</a:t>
            </a:r>
            <a:r>
              <a:rPr lang="hr-HR" dirty="0" smtClean="0">
                <a:solidFill>
                  <a:srgbClr val="002060"/>
                </a:solidFill>
              </a:rPr>
              <a:t>, sok </a:t>
            </a:r>
            <a:r>
              <a:rPr lang="hr-HR" dirty="0" err="1" smtClean="0">
                <a:solidFill>
                  <a:srgbClr val="002060"/>
                </a:solidFill>
              </a:rPr>
              <a:t>előadó</a:t>
            </a:r>
            <a:r>
              <a:rPr lang="hr-HR" dirty="0" smtClean="0">
                <a:solidFill>
                  <a:srgbClr val="002060"/>
                </a:solidFill>
              </a:rPr>
              <a:t> és </a:t>
            </a:r>
            <a:r>
              <a:rPr lang="hr-HR" dirty="0" err="1" smtClean="0">
                <a:solidFill>
                  <a:srgbClr val="002060"/>
                </a:solidFill>
              </a:rPr>
              <a:t>résztvevő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Magyarországról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és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Szerbiából</a:t>
            </a:r>
            <a:endParaRPr lang="hr-HR" dirty="0" smtClean="0">
              <a:solidFill>
                <a:srgbClr val="002060"/>
              </a:solidFill>
            </a:endParaRPr>
          </a:p>
          <a:p>
            <a:endParaRPr lang="hr-HR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	</a:t>
            </a:r>
            <a:r>
              <a:rPr lang="hr-HR" dirty="0" err="1" smtClean="0">
                <a:solidFill>
                  <a:srgbClr val="002060"/>
                </a:solidFill>
              </a:rPr>
              <a:t>tapasztalatcsere</a:t>
            </a:r>
            <a:r>
              <a:rPr lang="hr-HR" dirty="0" smtClean="0">
                <a:solidFill>
                  <a:srgbClr val="002060"/>
                </a:solidFill>
              </a:rPr>
              <a:t>, </a:t>
            </a:r>
            <a:r>
              <a:rPr lang="hr-HR" dirty="0" err="1" smtClean="0">
                <a:solidFill>
                  <a:srgbClr val="002060"/>
                </a:solidFill>
              </a:rPr>
              <a:t>új</a:t>
            </a:r>
            <a:r>
              <a:rPr lang="hr-HR" dirty="0" smtClean="0">
                <a:solidFill>
                  <a:srgbClr val="002060"/>
                </a:solidFill>
              </a:rPr>
              <a:t> partneri </a:t>
            </a:r>
            <a:r>
              <a:rPr lang="hr-HR" dirty="0" err="1" smtClean="0">
                <a:solidFill>
                  <a:srgbClr val="002060"/>
                </a:solidFill>
              </a:rPr>
              <a:t>kapcsolatok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..</a:t>
            </a:r>
            <a:r>
              <a:rPr lang="hr-HR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1748" name="Picture 17" descr="300px-Flag_of_Croat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5572125"/>
            <a:ext cx="17795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magyar-zaszlo-es-cimer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5572125"/>
            <a:ext cx="146685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5" descr="2000px-Flag_of_Serb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1363" y="5572125"/>
            <a:ext cx="15367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9" descr="conf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58" y="2285992"/>
            <a:ext cx="13573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557338"/>
            <a:ext cx="8229600" cy="993775"/>
          </a:xfrm>
        </p:spPr>
        <p:txBody>
          <a:bodyPr/>
          <a:lstStyle/>
          <a:p>
            <a:pPr eaLnBrk="1" hangingPunct="1"/>
            <a:r>
              <a:rPr lang="hu-HU" sz="3600" b="1" dirty="0" smtClean="0">
                <a:solidFill>
                  <a:srgbClr val="002060"/>
                </a:solidFill>
              </a:rPr>
              <a:t>Horvát-magyar könyvtári kapcsolatok</a:t>
            </a:r>
            <a:endParaRPr lang="hr-HR" sz="3600" b="1" dirty="0" smtClean="0">
              <a:solidFill>
                <a:srgbClr val="00206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52738"/>
            <a:ext cx="8229600" cy="3744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hu-HU" sz="2400" dirty="0" smtClean="0">
                <a:solidFill>
                  <a:srgbClr val="002060"/>
                </a:solidFill>
              </a:rPr>
              <a:t>-	a baranyai környezet sokszínűsége, de Horvátországi Magyarok Központi Könyvtárának státusza is elősegíti könyvtárunk tevékenységét a nemzetközi kapcsolatok kiépítésénél és fenntartásánál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u-HU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hu-HU" sz="2400" dirty="0" smtClean="0">
                <a:solidFill>
                  <a:srgbClr val="002060"/>
                </a:solidFill>
              </a:rPr>
              <a:t>-	együttműködési megállapodások: </a:t>
            </a:r>
          </a:p>
          <a:p>
            <a:pPr eaLnBrk="1" hangingPunct="1">
              <a:lnSpc>
                <a:spcPct val="80000"/>
              </a:lnSpc>
            </a:pPr>
            <a:endParaRPr lang="hu-HU" sz="2400" dirty="0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sz="2400" dirty="0" smtClean="0">
                <a:solidFill>
                  <a:srgbClr val="002060"/>
                </a:solidFill>
              </a:rPr>
              <a:t>	Magyar Könyvtárosok Egyesülete	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sz="2400" dirty="0" smtClean="0">
                <a:solidFill>
                  <a:srgbClr val="002060"/>
                </a:solidFill>
              </a:rPr>
              <a:t>Informatikai és Könyvtári Szövetség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sz="2400" dirty="0" smtClean="0">
                <a:solidFill>
                  <a:srgbClr val="002060"/>
                </a:solidFill>
              </a:rPr>
              <a:t>MKE Pécsi–Baranyai Szervezete</a:t>
            </a:r>
            <a:endParaRPr lang="hr-HR" sz="2400" dirty="0" smtClean="0">
              <a:solidFill>
                <a:srgbClr val="002060"/>
              </a:solidFill>
            </a:endParaRPr>
          </a:p>
        </p:txBody>
      </p:sp>
      <p:pic>
        <p:nvPicPr>
          <p:cNvPr id="18436" name="Picture 5" descr="vegyesk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357166"/>
            <a:ext cx="2366971" cy="116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14400" y="1214422"/>
            <a:ext cx="8229600" cy="53403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-	</a:t>
            </a:r>
            <a:r>
              <a:rPr lang="hr-HR" b="1" dirty="0" err="1" smtClean="0">
                <a:solidFill>
                  <a:srgbClr val="002060"/>
                </a:solidFill>
              </a:rPr>
              <a:t>kompetencia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>
                <a:solidFill>
                  <a:srgbClr val="002060"/>
                </a:solidFill>
              </a:rPr>
              <a:t>a </a:t>
            </a:r>
            <a:r>
              <a:rPr lang="hr-HR" dirty="0" err="1">
                <a:solidFill>
                  <a:srgbClr val="002060"/>
                </a:solidFill>
              </a:rPr>
              <a:t>nem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szakmaspecifikus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ismeretek</a:t>
            </a:r>
            <a:r>
              <a:rPr lang="hr-HR" dirty="0">
                <a:solidFill>
                  <a:srgbClr val="002060"/>
                </a:solidFill>
              </a:rPr>
              <a:t>, </a:t>
            </a:r>
            <a:r>
              <a:rPr lang="hr-HR" dirty="0" err="1">
                <a:solidFill>
                  <a:srgbClr val="002060"/>
                </a:solidFill>
              </a:rPr>
              <a:t>készségek</a:t>
            </a:r>
            <a:r>
              <a:rPr lang="hr-HR" dirty="0">
                <a:solidFill>
                  <a:srgbClr val="002060"/>
                </a:solidFill>
              </a:rPr>
              <a:t>, </a:t>
            </a:r>
            <a:r>
              <a:rPr lang="hr-HR" dirty="0" err="1">
                <a:solidFill>
                  <a:srgbClr val="002060"/>
                </a:solidFill>
              </a:rPr>
              <a:t>képességek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összessége</a:t>
            </a:r>
            <a:endParaRPr lang="hr-HR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hr-HR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hr-HR" dirty="0" smtClean="0">
                <a:solidFill>
                  <a:srgbClr val="002060"/>
                </a:solidFill>
              </a:rPr>
              <a:t>-	a </a:t>
            </a:r>
            <a:r>
              <a:rPr lang="hr-HR" dirty="0">
                <a:solidFill>
                  <a:srgbClr val="002060"/>
                </a:solidFill>
              </a:rPr>
              <a:t>könyvtár- és </a:t>
            </a:r>
            <a:r>
              <a:rPr lang="hr-HR" dirty="0" err="1">
                <a:solidFill>
                  <a:srgbClr val="002060"/>
                </a:solidFill>
              </a:rPr>
              <a:t>információtudomány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területén</a:t>
            </a:r>
            <a:r>
              <a:rPr lang="hr-HR" dirty="0" smtClean="0">
                <a:solidFill>
                  <a:srgbClr val="002060"/>
                </a:solidFill>
              </a:rPr>
              <a:t>, </a:t>
            </a:r>
            <a:r>
              <a:rPr lang="hr-HR" dirty="0" err="1">
                <a:solidFill>
                  <a:srgbClr val="002060"/>
                </a:solidFill>
              </a:rPr>
              <a:t>az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európai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Library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and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Information</a:t>
            </a:r>
            <a:r>
              <a:rPr lang="hr-HR" dirty="0">
                <a:solidFill>
                  <a:srgbClr val="002060"/>
                </a:solidFill>
              </a:rPr>
              <a:t> </a:t>
            </a:r>
            <a:r>
              <a:rPr lang="hr-HR" dirty="0" err="1">
                <a:solidFill>
                  <a:srgbClr val="002060"/>
                </a:solidFill>
              </a:rPr>
              <a:t>Science</a:t>
            </a:r>
            <a:r>
              <a:rPr lang="hr-HR" dirty="0">
                <a:solidFill>
                  <a:srgbClr val="002060"/>
                </a:solidFill>
              </a:rPr>
              <a:t> – </a:t>
            </a:r>
            <a:r>
              <a:rPr lang="hr-HR" dirty="0" err="1" smtClean="0">
                <a:solidFill>
                  <a:srgbClr val="002060"/>
                </a:solidFill>
              </a:rPr>
              <a:t>Euroguide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meghározása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err="1" smtClean="0">
                <a:solidFill>
                  <a:srgbClr val="002060"/>
                </a:solidFill>
              </a:rPr>
              <a:t>szerint</a:t>
            </a:r>
            <a:r>
              <a:rPr lang="hr-HR" dirty="0" smtClean="0">
                <a:solidFill>
                  <a:srgbClr val="002060"/>
                </a:solidFill>
              </a:rPr>
              <a:t>: “…  a </a:t>
            </a:r>
            <a:r>
              <a:rPr lang="hr-HR" b="1" dirty="0" err="1" smtClean="0">
                <a:solidFill>
                  <a:srgbClr val="002060"/>
                </a:solidFill>
              </a:rPr>
              <a:t>kompetencia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fő</a:t>
            </a:r>
            <a:r>
              <a:rPr lang="hr-HR" b="1" dirty="0" smtClean="0">
                <a:solidFill>
                  <a:srgbClr val="002060"/>
                </a:solidFill>
              </a:rPr>
              <a:t> </a:t>
            </a:r>
            <a:r>
              <a:rPr lang="hr-HR" b="1" dirty="0" err="1" smtClean="0">
                <a:solidFill>
                  <a:srgbClr val="002060"/>
                </a:solidFill>
              </a:rPr>
              <a:t>a</a:t>
            </a:r>
            <a:r>
              <a:rPr lang="hr-HR" b="1" i="1" dirty="0" err="1" smtClean="0">
                <a:solidFill>
                  <a:srgbClr val="002060"/>
                </a:solidFill>
              </a:rPr>
              <a:t>lkotóelemei</a:t>
            </a:r>
            <a:r>
              <a:rPr lang="hr-HR" i="1" dirty="0">
                <a:solidFill>
                  <a:srgbClr val="002060"/>
                </a:solidFill>
              </a:rPr>
              <a:t>: </a:t>
            </a:r>
            <a:r>
              <a:rPr lang="hr-HR" b="1" i="1" dirty="0" err="1" smtClean="0">
                <a:solidFill>
                  <a:srgbClr val="002060"/>
                </a:solidFill>
              </a:rPr>
              <a:t>a</a:t>
            </a:r>
            <a:r>
              <a:rPr lang="hr-HR" b="1" i="1" dirty="0" smtClean="0">
                <a:solidFill>
                  <a:srgbClr val="002060"/>
                </a:solidFill>
              </a:rPr>
              <a:t> </a:t>
            </a:r>
            <a:r>
              <a:rPr lang="hr-HR" b="1" i="1" dirty="0" err="1" smtClean="0">
                <a:solidFill>
                  <a:srgbClr val="002060"/>
                </a:solidFill>
              </a:rPr>
              <a:t>tudás</a:t>
            </a:r>
            <a:r>
              <a:rPr lang="hr-HR" b="1" i="1" dirty="0">
                <a:solidFill>
                  <a:srgbClr val="002060"/>
                </a:solidFill>
              </a:rPr>
              <a:t>, </a:t>
            </a:r>
            <a:r>
              <a:rPr lang="hr-HR" b="1" i="1" dirty="0" err="1" smtClean="0">
                <a:solidFill>
                  <a:srgbClr val="002060"/>
                </a:solidFill>
              </a:rPr>
              <a:t>a</a:t>
            </a:r>
            <a:r>
              <a:rPr lang="hr-HR" b="1" i="1" dirty="0" smtClean="0">
                <a:solidFill>
                  <a:srgbClr val="002060"/>
                </a:solidFill>
              </a:rPr>
              <a:t> </a:t>
            </a:r>
            <a:r>
              <a:rPr lang="hr-HR" b="1" i="1" dirty="0" err="1" smtClean="0">
                <a:solidFill>
                  <a:srgbClr val="002060"/>
                </a:solidFill>
              </a:rPr>
              <a:t>módszerek</a:t>
            </a:r>
            <a:r>
              <a:rPr lang="hr-HR" b="1" i="1" dirty="0" smtClean="0">
                <a:solidFill>
                  <a:srgbClr val="002060"/>
                </a:solidFill>
              </a:rPr>
              <a:t> </a:t>
            </a:r>
            <a:r>
              <a:rPr lang="hr-HR" b="1" i="1" dirty="0">
                <a:solidFill>
                  <a:srgbClr val="002060"/>
                </a:solidFill>
              </a:rPr>
              <a:t>és </a:t>
            </a:r>
            <a:r>
              <a:rPr lang="hr-HR" b="1" i="1" dirty="0" smtClean="0">
                <a:solidFill>
                  <a:srgbClr val="002060"/>
                </a:solidFill>
              </a:rPr>
              <a:t>a </a:t>
            </a:r>
            <a:r>
              <a:rPr lang="hr-HR" b="1" i="1" dirty="0" err="1" smtClean="0">
                <a:solidFill>
                  <a:srgbClr val="002060"/>
                </a:solidFill>
              </a:rPr>
              <a:t>tulajdonságok</a:t>
            </a:r>
            <a:r>
              <a:rPr lang="hr-HR" b="1" i="1" dirty="0" smtClean="0">
                <a:solidFill>
                  <a:srgbClr val="002060"/>
                </a:solidFill>
              </a:rPr>
              <a:t> </a:t>
            </a:r>
            <a:r>
              <a:rPr lang="hr-HR" i="1" dirty="0" smtClean="0">
                <a:solidFill>
                  <a:srgbClr val="002060"/>
                </a:solidFill>
              </a:rPr>
              <a:t>… és </a:t>
            </a:r>
            <a:r>
              <a:rPr lang="hr-HR" i="1" dirty="0" err="1" smtClean="0">
                <a:solidFill>
                  <a:srgbClr val="002060"/>
                </a:solidFill>
              </a:rPr>
              <a:t>mindezek</a:t>
            </a:r>
            <a:r>
              <a:rPr lang="hr-HR" i="1" dirty="0" smtClean="0">
                <a:solidFill>
                  <a:srgbClr val="002060"/>
                </a:solidFill>
              </a:rPr>
              <a:t> </a:t>
            </a:r>
            <a:r>
              <a:rPr lang="hr-HR" i="1" dirty="0" err="1" smtClean="0">
                <a:solidFill>
                  <a:srgbClr val="002060"/>
                </a:solidFill>
              </a:rPr>
              <a:t>hatékony</a:t>
            </a:r>
            <a:r>
              <a:rPr lang="hr-HR" i="1" dirty="0" smtClean="0">
                <a:solidFill>
                  <a:srgbClr val="002060"/>
                </a:solidFill>
              </a:rPr>
              <a:t> </a:t>
            </a:r>
            <a:r>
              <a:rPr lang="hr-HR" i="1" dirty="0" err="1" smtClean="0">
                <a:solidFill>
                  <a:srgbClr val="002060"/>
                </a:solidFill>
              </a:rPr>
              <a:t>gyakorlati</a:t>
            </a:r>
            <a:r>
              <a:rPr lang="hr-HR" i="1" dirty="0" smtClean="0">
                <a:solidFill>
                  <a:srgbClr val="002060"/>
                </a:solidFill>
              </a:rPr>
              <a:t> </a:t>
            </a:r>
            <a:r>
              <a:rPr lang="hr-HR" i="1" dirty="0" err="1" smtClean="0">
                <a:solidFill>
                  <a:srgbClr val="002060"/>
                </a:solidFill>
              </a:rPr>
              <a:t>alkalmazása</a:t>
            </a:r>
            <a:r>
              <a:rPr lang="hr-HR" i="1" dirty="0" smtClean="0">
                <a:solidFill>
                  <a:srgbClr val="002060"/>
                </a:solidFill>
              </a:rPr>
              <a:t> a </a:t>
            </a:r>
            <a:r>
              <a:rPr lang="hr-HR" i="1" dirty="0" err="1" smtClean="0">
                <a:solidFill>
                  <a:srgbClr val="002060"/>
                </a:solidFill>
              </a:rPr>
              <a:t>tapasztalat</a:t>
            </a:r>
            <a:r>
              <a:rPr lang="hr-HR" i="1" dirty="0" smtClean="0">
                <a:solidFill>
                  <a:srgbClr val="002060"/>
                </a:solidFill>
              </a:rPr>
              <a:t> és </a:t>
            </a:r>
            <a:r>
              <a:rPr lang="hr-HR" i="1" dirty="0" err="1" smtClean="0">
                <a:solidFill>
                  <a:srgbClr val="002060"/>
                </a:solidFill>
              </a:rPr>
              <a:t>jártasság</a:t>
            </a:r>
            <a:r>
              <a:rPr lang="hr-HR" i="1" dirty="0">
                <a:solidFill>
                  <a:srgbClr val="002060"/>
                </a:solidFill>
              </a:rPr>
              <a:t> </a:t>
            </a:r>
            <a:r>
              <a:rPr lang="hr-HR" i="1" dirty="0" err="1" smtClean="0">
                <a:solidFill>
                  <a:srgbClr val="002060"/>
                </a:solidFill>
              </a:rPr>
              <a:t>segítségével</a:t>
            </a:r>
            <a:r>
              <a:rPr lang="hr-HR" i="1" dirty="0" smtClean="0">
                <a:solidFill>
                  <a:srgbClr val="002060"/>
                </a:solidFill>
              </a:rPr>
              <a:t>”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1"/>
          <p:cNvSpPr>
            <a:spLocks noGrp="1"/>
          </p:cNvSpPr>
          <p:nvPr>
            <p:ph type="title"/>
          </p:nvPr>
        </p:nvSpPr>
        <p:spPr>
          <a:xfrm>
            <a:off x="1457300" y="428604"/>
            <a:ext cx="7686700" cy="10604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sz="4000" b="1" dirty="0" smtClean="0">
                <a:solidFill>
                  <a:srgbClr val="002060"/>
                </a:solidFill>
              </a:rPr>
              <a:t>Konferenciák – szakmai együttműködés</a:t>
            </a:r>
            <a:endParaRPr lang="hr-HR" sz="4000" b="1" dirty="0" smtClean="0">
              <a:solidFill>
                <a:srgbClr val="002060"/>
              </a:solidFill>
            </a:endParaRPr>
          </a:p>
        </p:txBody>
      </p:sp>
      <p:sp>
        <p:nvSpPr>
          <p:cNvPr id="2048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mtClean="0"/>
              <a:t> </a:t>
            </a:r>
            <a:endParaRPr lang="hr-HR" smtClean="0"/>
          </a:p>
        </p:txBody>
      </p:sp>
      <p:pic>
        <p:nvPicPr>
          <p:cNvPr id="20484" name="Picture 3" descr="C:\Users\Kruno\Desktop\pula\slike\va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8" y="1714500"/>
            <a:ext cx="178593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C:\Users\Kruno\Desktop\pula\slike\van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643063"/>
            <a:ext cx="2357437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C:\Users\Kruno\Desktop\pula\slike\van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4071938"/>
            <a:ext cx="2476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 descr="C:\Users\Kruno\Desktop\pula\slike\van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4143375"/>
            <a:ext cx="192087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7" descr="C:\Users\Kruno\Desktop\pula\slike\van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88" y="1714500"/>
            <a:ext cx="25908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8" descr="C:\Users\Kruno\Desktop\pula\slike\van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4071938"/>
            <a:ext cx="23431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dirty="0" smtClean="0"/>
              <a:t>			</a:t>
            </a:r>
            <a:r>
              <a:rPr lang="hu-HU" b="1" dirty="0" smtClean="0">
                <a:solidFill>
                  <a:srgbClr val="002060"/>
                </a:solidFill>
              </a:rPr>
              <a:t>4. RENDEZVÉNYEK SZERVEZÉSE </a:t>
            </a:r>
          </a:p>
          <a:p>
            <a:pPr>
              <a:buNone/>
            </a:pPr>
            <a:endParaRPr lang="hu-HU" dirty="0" smtClean="0"/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kétnyelvű rendezvények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együttműködés a kisebbségi szervezetekkel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</p:txBody>
      </p:sp>
      <p:pic>
        <p:nvPicPr>
          <p:cNvPr id="4" name="Slika 3" descr="jezici hrh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1428736"/>
            <a:ext cx="2357795" cy="2357795"/>
          </a:xfrm>
          <a:prstGeom prst="rect">
            <a:avLst/>
          </a:prstGeom>
        </p:spPr>
      </p:pic>
      <p:pic>
        <p:nvPicPr>
          <p:cNvPr id="5" name="Slika 4" descr="hmd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4857760"/>
            <a:ext cx="1828800" cy="1389888"/>
          </a:xfrm>
          <a:prstGeom prst="rect">
            <a:avLst/>
          </a:prstGeom>
        </p:spPr>
      </p:pic>
      <p:pic>
        <p:nvPicPr>
          <p:cNvPr id="6" name="Slika 5" descr="mes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4714884"/>
            <a:ext cx="2552700" cy="179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 </a:t>
            </a:r>
            <a:endParaRPr lang="hr-HR" smtClean="0"/>
          </a:p>
        </p:txBody>
      </p:sp>
      <p:pic>
        <p:nvPicPr>
          <p:cNvPr id="41987" name="Picture 12" descr="marketing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428625"/>
            <a:ext cx="385762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DSC00030.JPG"/>
          <p:cNvPicPr>
            <a:picLocks noGrp="1"/>
          </p:cNvPicPr>
          <p:nvPr>
            <p:ph idx="1"/>
          </p:nvPr>
        </p:nvPicPr>
        <p:blipFill>
          <a:blip r:embed="rId3"/>
          <a:srcRect l="-4154" t="-7623"/>
          <a:stretch>
            <a:fillRect/>
          </a:stretch>
        </p:blipFill>
        <p:spPr>
          <a:xfrm>
            <a:off x="357188" y="1285875"/>
            <a:ext cx="2400300" cy="17335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"/>
          <p:cNvPicPr/>
          <p:nvPr/>
        </p:nvPicPr>
        <p:blipFill>
          <a:blip r:embed="rId4"/>
          <a:srcRect l="18843" t="8264" r="40000" b="9504"/>
          <a:stretch>
            <a:fillRect/>
          </a:stretch>
        </p:blipFill>
        <p:spPr bwMode="auto">
          <a:xfrm>
            <a:off x="3357563" y="1857375"/>
            <a:ext cx="22002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8"/>
          <p:cNvPicPr/>
          <p:nvPr/>
        </p:nvPicPr>
        <p:blipFill>
          <a:blip r:embed="rId5"/>
          <a:srcRect l="21322" t="15289" r="22479" b="4132"/>
          <a:stretch>
            <a:fillRect/>
          </a:stretch>
        </p:blipFill>
        <p:spPr bwMode="auto">
          <a:xfrm>
            <a:off x="642938" y="3571875"/>
            <a:ext cx="25066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/>
          <p:cNvPicPr/>
          <p:nvPr/>
        </p:nvPicPr>
        <p:blipFill>
          <a:blip r:embed="rId6"/>
          <a:srcRect l="29839" t="27273" r="30971" b="25000"/>
          <a:stretch>
            <a:fillRect/>
          </a:stretch>
        </p:blipFill>
        <p:spPr bwMode="auto">
          <a:xfrm>
            <a:off x="5929313" y="1643063"/>
            <a:ext cx="287972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992" name="Picture 10"/>
          <p:cNvPicPr>
            <a:picLocks noChangeAspect="1" noChangeArrowheads="1"/>
          </p:cNvPicPr>
          <p:nvPr/>
        </p:nvPicPr>
        <p:blipFill>
          <a:blip r:embed="rId7"/>
          <a:srcRect l="11404" t="10950" r="11571" b="78101"/>
          <a:stretch>
            <a:fillRect/>
          </a:stretch>
        </p:blipFill>
        <p:spPr bwMode="auto">
          <a:xfrm>
            <a:off x="3714750" y="5143500"/>
            <a:ext cx="44386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 smtClean="0">
                <a:solidFill>
                  <a:srgbClr val="002060"/>
                </a:solidFill>
              </a:rPr>
              <a:t>	KÖNYV ÉJSZAKÁJA</a:t>
            </a:r>
            <a:endParaRPr lang="hr-HR" dirty="0" smtClean="0">
              <a:solidFill>
                <a:srgbClr val="002060"/>
              </a:solidFill>
            </a:endParaRPr>
          </a:p>
        </p:txBody>
      </p:sp>
      <p:pic>
        <p:nvPicPr>
          <p:cNvPr id="4" name="Picture 54" descr="IMG_0826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304992">
            <a:off x="289157" y="4545530"/>
            <a:ext cx="2707770" cy="1810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5" descr="IMG_0844.JPG"/>
          <p:cNvPicPr/>
          <p:nvPr/>
        </p:nvPicPr>
        <p:blipFill>
          <a:blip r:embed="rId3"/>
          <a:stretch>
            <a:fillRect/>
          </a:stretch>
        </p:blipFill>
        <p:spPr>
          <a:xfrm rot="21444827">
            <a:off x="4902964" y="1495374"/>
            <a:ext cx="3000383" cy="2071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Slika 8" descr="noc_knji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3747">
            <a:off x="5673435" y="4028909"/>
            <a:ext cx="3168839" cy="2376629"/>
          </a:xfrm>
          <a:prstGeom prst="rect">
            <a:avLst/>
          </a:prstGeom>
        </p:spPr>
      </p:pic>
      <p:pic>
        <p:nvPicPr>
          <p:cNvPr id="10" name="Slika 9" descr="noc knjige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1214422"/>
            <a:ext cx="3333741" cy="2500306"/>
          </a:xfrm>
          <a:prstGeom prst="rect">
            <a:avLst/>
          </a:prstGeom>
        </p:spPr>
      </p:pic>
      <p:pic>
        <p:nvPicPr>
          <p:cNvPr id="32769" name="Picture 1" descr="SAM_20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929066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6000792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				</a:t>
            </a:r>
            <a:r>
              <a:rPr lang="hu-HU" b="1" dirty="0" smtClean="0">
                <a:solidFill>
                  <a:srgbClr val="002060"/>
                </a:solidFill>
              </a:rPr>
              <a:t>5. DIGITÁLIS KOMPETENCIA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r>
              <a:rPr lang="hu-HU" sz="3000" dirty="0" smtClean="0">
                <a:solidFill>
                  <a:srgbClr val="002060"/>
                </a:solidFill>
              </a:rPr>
              <a:t>a gyerekek jobban reagálnak, amikor a foglalkozás az új technológiák felhasználásával van felkínálva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informatikai műhelyek</a:t>
            </a: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4" name="Slika 3" descr="IMG_1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3071810"/>
            <a:ext cx="3536181" cy="2357454"/>
          </a:xfrm>
          <a:prstGeom prst="rect">
            <a:avLst/>
          </a:prstGeom>
        </p:spPr>
      </p:pic>
      <p:pic>
        <p:nvPicPr>
          <p:cNvPr id="5" name="Slika 4" descr="microbi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572008"/>
            <a:ext cx="3105150" cy="146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1472" y="214290"/>
            <a:ext cx="8229600" cy="576899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smtClean="0">
                <a:solidFill>
                  <a:srgbClr val="002060"/>
                </a:solidFill>
              </a:rPr>
              <a:t>		</a:t>
            </a:r>
            <a:r>
              <a:rPr lang="hu-HU" b="1" dirty="0" smtClean="0">
                <a:solidFill>
                  <a:srgbClr val="002060"/>
                </a:solidFill>
              </a:rPr>
              <a:t>6. </a:t>
            </a:r>
            <a:r>
              <a:rPr lang="hu-HU" sz="3000" b="1" dirty="0" smtClean="0">
                <a:solidFill>
                  <a:srgbClr val="002060"/>
                </a:solidFill>
              </a:rPr>
              <a:t>KÖNYVTÁRI ÁLLOMÁNY 	LÉTREHOZÁSA     		    ÉS FENNTARTÁSA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reprezentatív gyűjtemény, könyvtári állományunk:      60 000 kötet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kell ismerni az adott kisebbség helyzetét (kisebbségi problematika, nyelvi szint, igények)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helyismereti gyűjtemény áthaladja a város határait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könyvtári állomány nem csak a kisebbségi csoport tagjai számára</a:t>
            </a:r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kötelespéldány bevezetése</a:t>
            </a:r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4" name="Slika 3" descr="Books-5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8" y="0"/>
            <a:ext cx="1152540" cy="1152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14400" y="642918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			</a:t>
            </a:r>
            <a:r>
              <a:rPr lang="hu-HU" sz="2800" b="1" dirty="0" smtClean="0">
                <a:solidFill>
                  <a:srgbClr val="002060"/>
                </a:solidFill>
              </a:rPr>
              <a:t>7. ÚJ PROGRAMOK ÉS SZOLGÁLTATÁSOK 		BEVEZETÉSE</a:t>
            </a:r>
          </a:p>
          <a:p>
            <a:pPr>
              <a:buNone/>
            </a:pPr>
            <a:endParaRPr lang="hu-HU" dirty="0" smtClean="0"/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kiadói tevékenység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pet friendly könyvtár</a:t>
            </a:r>
          </a:p>
        </p:txBody>
      </p:sp>
      <p:pic>
        <p:nvPicPr>
          <p:cNvPr id="5" name="Slika 4" descr="selfpu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1214422"/>
            <a:ext cx="3370840" cy="2243141"/>
          </a:xfrm>
          <a:prstGeom prst="rect">
            <a:avLst/>
          </a:prstGeom>
        </p:spPr>
      </p:pic>
      <p:pic>
        <p:nvPicPr>
          <p:cNvPr id="6" name="Slika 5" descr="IMG_2801a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1670" y="2928934"/>
            <a:ext cx="2380674" cy="1471610"/>
          </a:xfrm>
          <a:prstGeom prst="rect">
            <a:avLst/>
          </a:prstGeom>
        </p:spPr>
      </p:pic>
      <p:pic>
        <p:nvPicPr>
          <p:cNvPr id="7" name="Slika 6" descr="M:\slike\slike2017\pas\IMG_15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786190"/>
            <a:ext cx="192882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 descr="pet-friendly-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5143512"/>
            <a:ext cx="2218640" cy="1581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42976" y="571480"/>
            <a:ext cx="8229600" cy="5626121"/>
          </a:xfrm>
        </p:spPr>
        <p:txBody>
          <a:bodyPr>
            <a:normAutofit/>
          </a:bodyPr>
          <a:lstStyle/>
          <a:p>
            <a:pPr lvl="3">
              <a:buFontTx/>
              <a:buChar char="-"/>
            </a:pPr>
            <a:r>
              <a:rPr lang="hu-HU" sz="3600" dirty="0" smtClean="0">
                <a:solidFill>
                  <a:srgbClr val="002060"/>
                </a:solidFill>
              </a:rPr>
              <a:t>üzleti könyvtár</a:t>
            </a:r>
          </a:p>
          <a:p>
            <a:pPr>
              <a:buNone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olvasás az idősek otthona felhasználóinak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endParaRPr lang="hr-HR" dirty="0"/>
          </a:p>
        </p:txBody>
      </p:sp>
      <p:pic>
        <p:nvPicPr>
          <p:cNvPr id="4" name="Slika 3" descr="buisn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1500174"/>
            <a:ext cx="3429024" cy="1877600"/>
          </a:xfrm>
          <a:prstGeom prst="rect">
            <a:avLst/>
          </a:prstGeom>
        </p:spPr>
      </p:pic>
      <p:pic>
        <p:nvPicPr>
          <p:cNvPr id="5" name="Slika 4" descr="domcitanj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357694"/>
            <a:ext cx="2952739" cy="2214554"/>
          </a:xfrm>
          <a:prstGeom prst="rect">
            <a:avLst/>
          </a:prstGeom>
        </p:spPr>
      </p:pic>
      <p:pic>
        <p:nvPicPr>
          <p:cNvPr id="6" name="Slika 5" descr="read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4429132"/>
            <a:ext cx="3691967" cy="179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-			- </a:t>
            </a:r>
            <a:r>
              <a:rPr lang="hu-HU" dirty="0" smtClean="0">
                <a:solidFill>
                  <a:srgbClr val="002060"/>
                </a:solidFill>
              </a:rPr>
              <a:t>szolgáltatások a látássérült 				személyek részére</a:t>
            </a:r>
            <a:endParaRPr lang="hr-HR" dirty="0" smtClean="0">
              <a:solidFill>
                <a:srgbClr val="002060"/>
              </a:solidFill>
            </a:endParaRPr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4" name="Slika 3" descr="SAM_3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714488"/>
            <a:ext cx="3000396" cy="2250297"/>
          </a:xfrm>
          <a:prstGeom prst="rect">
            <a:avLst/>
          </a:prstGeom>
        </p:spPr>
      </p:pic>
      <p:pic>
        <p:nvPicPr>
          <p:cNvPr id="5" name="Slika 4" descr="IMG_0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857364"/>
            <a:ext cx="3286116" cy="2190744"/>
          </a:xfrm>
          <a:prstGeom prst="rect">
            <a:avLst/>
          </a:prstGeom>
        </p:spPr>
      </p:pic>
      <p:pic>
        <p:nvPicPr>
          <p:cNvPr id="21506" name="Picture 2" descr="Slikovni rezultat za persons with visual impairm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357694"/>
            <a:ext cx="2266949" cy="2240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thnk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4100408"/>
            <a:ext cx="5244308" cy="2757592"/>
          </a:xfrm>
          <a:prstGeom prst="rect">
            <a:avLst/>
          </a:prstGeom>
        </p:spPr>
      </p:pic>
      <p:pic>
        <p:nvPicPr>
          <p:cNvPr id="53252" name="Picture 4" descr="Slikovni rezultat za the end blue"/>
          <p:cNvPicPr>
            <a:picLocks noChangeAspect="1" noChangeArrowheads="1"/>
          </p:cNvPicPr>
          <p:nvPr/>
        </p:nvPicPr>
        <p:blipFill>
          <a:blip r:embed="rId3"/>
          <a:srcRect b="8928"/>
          <a:stretch>
            <a:fillRect/>
          </a:stretch>
        </p:blipFill>
        <p:spPr bwMode="auto">
          <a:xfrm>
            <a:off x="2000232" y="1357298"/>
            <a:ext cx="4357718" cy="2849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14348" y="500042"/>
            <a:ext cx="8229600" cy="6072230"/>
          </a:xfrm>
        </p:spPr>
        <p:txBody>
          <a:bodyPr>
            <a:normAutofit/>
          </a:bodyPr>
          <a:lstStyle/>
          <a:p>
            <a:pPr>
              <a:buNone/>
            </a:pPr>
            <a:endParaRPr lang="hu-HU" dirty="0" smtClean="0"/>
          </a:p>
          <a:p>
            <a:pPr lvl="2">
              <a:lnSpc>
                <a:spcPct val="80000"/>
              </a:lnSpc>
            </a:pPr>
            <a:r>
              <a:rPr lang="hu-HU" sz="2800" dirty="0" smtClean="0">
                <a:solidFill>
                  <a:srgbClr val="002060"/>
                </a:solidFill>
              </a:rPr>
              <a:t>a </a:t>
            </a:r>
            <a:r>
              <a:rPr lang="hu-HU" sz="2800" b="1" dirty="0" smtClean="0">
                <a:solidFill>
                  <a:srgbClr val="002060"/>
                </a:solidFill>
              </a:rPr>
              <a:t>Pélmonostori Városi Könyvtár</a:t>
            </a:r>
            <a:r>
              <a:rPr lang="hu-HU" sz="2800" dirty="0" smtClean="0">
                <a:solidFill>
                  <a:srgbClr val="002060"/>
                </a:solidFill>
              </a:rPr>
              <a:t> Baranyában az egyetlen működő nyilvános könyvtár</a:t>
            </a:r>
          </a:p>
          <a:p>
            <a:pPr>
              <a:lnSpc>
                <a:spcPct val="80000"/>
              </a:lnSpc>
            </a:pPr>
            <a:endParaRPr lang="hu-HU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hu-HU" dirty="0" smtClean="0">
                <a:solidFill>
                  <a:srgbClr val="002060"/>
                </a:solidFill>
              </a:rPr>
              <a:t>tevékenységünk kiterjed az egész Baranya területére, azaz az egész országra</a:t>
            </a:r>
          </a:p>
          <a:p>
            <a:pPr>
              <a:lnSpc>
                <a:spcPct val="80000"/>
              </a:lnSpc>
              <a:buNone/>
            </a:pPr>
            <a:endParaRPr lang="hu-HU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hu-HU" dirty="0" smtClean="0">
                <a:solidFill>
                  <a:srgbClr val="002060"/>
                </a:solidFill>
              </a:rPr>
              <a:t>a Pélmonostori Városi Könyvtár egyben a </a:t>
            </a:r>
            <a:r>
              <a:rPr lang="hu-HU" b="1" dirty="0" smtClean="0">
                <a:solidFill>
                  <a:srgbClr val="002060"/>
                </a:solidFill>
              </a:rPr>
              <a:t>Horvátországi Magyarok Központi Könyvtárának</a:t>
            </a:r>
            <a:r>
              <a:rPr lang="hu-HU" dirty="0" smtClean="0">
                <a:solidFill>
                  <a:srgbClr val="002060"/>
                </a:solidFill>
              </a:rPr>
              <a:t> státuszát is viseli</a:t>
            </a:r>
          </a:p>
          <a:p>
            <a:pPr>
              <a:lnSpc>
                <a:spcPct val="80000"/>
              </a:lnSpc>
              <a:buNone/>
            </a:pPr>
            <a:endParaRPr lang="hu-HU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hu-HU" dirty="0" smtClean="0">
                <a:solidFill>
                  <a:srgbClr val="002060"/>
                </a:solidFill>
              </a:rPr>
              <a:t>egy jogi személyről van szó, a Központi Könyvtár nem különálló könyvtár</a:t>
            </a:r>
          </a:p>
          <a:p>
            <a:pPr>
              <a:buFontTx/>
              <a:buChar char="-"/>
            </a:pPr>
            <a:endParaRPr lang="hu-HU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28" y="1071546"/>
            <a:ext cx="8229600" cy="4957762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hu-HU" sz="2600" b="1" dirty="0" smtClean="0">
                <a:solidFill>
                  <a:srgbClr val="002060"/>
                </a:solidFill>
              </a:rPr>
              <a:t>Pélmonostor / Beli Manastir </a:t>
            </a:r>
            <a:r>
              <a:rPr lang="hu-HU" sz="2600" dirty="0" smtClean="0">
                <a:solidFill>
                  <a:srgbClr val="002060"/>
                </a:solidFill>
              </a:rPr>
              <a:t>a Baranyai háromszög </a:t>
            </a:r>
          </a:p>
          <a:p>
            <a:pPr eaLnBrk="1" hangingPunct="1">
              <a:buNone/>
            </a:pPr>
            <a:r>
              <a:rPr lang="hu-HU" sz="2600" dirty="0" smtClean="0">
                <a:solidFill>
                  <a:srgbClr val="002060"/>
                </a:solidFill>
              </a:rPr>
              <a:t>	központja és legnagyobb települése</a:t>
            </a:r>
          </a:p>
          <a:p>
            <a:pPr eaLnBrk="1" hangingPunct="1"/>
            <a:endParaRPr lang="hu-HU" sz="2400" dirty="0" smtClean="0">
              <a:solidFill>
                <a:srgbClr val="002060"/>
              </a:solidFill>
            </a:endParaRPr>
          </a:p>
          <a:p>
            <a:pPr eaLnBrk="1" hangingPunct="1">
              <a:buNone/>
            </a:pPr>
            <a:r>
              <a:rPr lang="hu-HU" sz="2400" dirty="0" smtClean="0">
                <a:solidFill>
                  <a:srgbClr val="002060"/>
                </a:solidFill>
              </a:rPr>
              <a:t>-	</a:t>
            </a:r>
            <a:r>
              <a:rPr lang="hu-HU" sz="2600" dirty="0" smtClean="0">
                <a:solidFill>
                  <a:srgbClr val="002060"/>
                </a:solidFill>
              </a:rPr>
              <a:t>lakossága: </a:t>
            </a:r>
            <a:r>
              <a:rPr lang="hu-HU" sz="2600" b="1" dirty="0" smtClean="0">
                <a:solidFill>
                  <a:srgbClr val="002060"/>
                </a:solidFill>
              </a:rPr>
              <a:t>10.068</a:t>
            </a:r>
            <a:r>
              <a:rPr lang="hu-HU" sz="2600" dirty="0" smtClean="0">
                <a:solidFill>
                  <a:srgbClr val="002060"/>
                </a:solidFill>
              </a:rPr>
              <a:t> (2011-es adatok)</a:t>
            </a:r>
          </a:p>
          <a:p>
            <a:pPr eaLnBrk="1" hangingPunct="1">
              <a:buFontTx/>
              <a:buNone/>
            </a:pPr>
            <a:endParaRPr lang="hr-HR" dirty="0" smtClean="0"/>
          </a:p>
          <a:p>
            <a:pPr eaLnBrk="1" hangingPunct="1">
              <a:buFontTx/>
              <a:buNone/>
            </a:pPr>
            <a:r>
              <a:rPr lang="hr-HR" dirty="0" smtClean="0"/>
              <a:t> </a:t>
            </a:r>
          </a:p>
        </p:txBody>
      </p:sp>
      <p:pic>
        <p:nvPicPr>
          <p:cNvPr id="4099" name="Picture 11" descr="vlado_mihajlovic_karta_hrvats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143248"/>
            <a:ext cx="4283010" cy="338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1538" y="1357298"/>
            <a:ext cx="7643812" cy="1368425"/>
          </a:xfrm>
        </p:spPr>
        <p:txBody>
          <a:bodyPr/>
          <a:lstStyle/>
          <a:p>
            <a:pPr eaLnBrk="1" hangingPunct="1"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-	Baranya lakosságának száma - </a:t>
            </a:r>
            <a:r>
              <a:rPr lang="hu-HU" sz="2800" b="1" dirty="0" smtClean="0">
                <a:solidFill>
                  <a:srgbClr val="002060"/>
                </a:solidFill>
              </a:rPr>
              <a:t>39.420</a:t>
            </a:r>
            <a:endParaRPr lang="hr-HR" sz="2800" b="1" dirty="0" smtClean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endParaRPr lang="hu-HU" sz="2800" dirty="0" smtClean="0"/>
          </a:p>
          <a:p>
            <a:pPr eaLnBrk="1" hangingPunct="1">
              <a:buFontTx/>
              <a:buNone/>
            </a:pPr>
            <a:endParaRPr lang="hr-HR" sz="2800" dirty="0" smtClean="0"/>
          </a:p>
        </p:txBody>
      </p:sp>
      <p:graphicFrame>
        <p:nvGraphicFramePr>
          <p:cNvPr id="1026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857224" y="1928802"/>
          <a:ext cx="6191250" cy="4397375"/>
        </p:xfrm>
        <a:graphic>
          <a:graphicData uri="http://schemas.openxmlformats.org/presentationml/2006/ole">
            <p:oleObj spid="_x0000_s1026" name="Grafikon" r:id="rId3" imgW="4600687" imgH="326709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642918"/>
            <a:ext cx="8229600" cy="1143000"/>
          </a:xfrm>
        </p:spPr>
        <p:txBody>
          <a:bodyPr>
            <a:normAutofit/>
          </a:bodyPr>
          <a:lstStyle/>
          <a:p>
            <a:r>
              <a:rPr lang="hu-HU" sz="3400" b="1" dirty="0">
                <a:solidFill>
                  <a:srgbClr val="002060"/>
                </a:solidFill>
              </a:rPr>
              <a:t>Nemzeti kisebbségek számokban</a:t>
            </a:r>
            <a:endParaRPr lang="hr-HR" sz="3400" b="1" dirty="0">
              <a:solidFill>
                <a:srgbClr val="00206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hr-HR" sz="2000" b="1" dirty="0">
                <a:solidFill>
                  <a:srgbClr val="002060"/>
                </a:solidFill>
              </a:rPr>
              <a:t>HORVÁTORSZÁG </a:t>
            </a:r>
            <a:r>
              <a:rPr lang="hr-HR" sz="2000" b="1" dirty="0" err="1">
                <a:solidFill>
                  <a:srgbClr val="002060"/>
                </a:solidFill>
              </a:rPr>
              <a:t>lakosságának</a:t>
            </a:r>
            <a:r>
              <a:rPr lang="hr-HR" sz="2000" b="1" dirty="0">
                <a:solidFill>
                  <a:srgbClr val="002060"/>
                </a:solidFill>
              </a:rPr>
              <a:t> </a:t>
            </a:r>
            <a:r>
              <a:rPr lang="hr-HR" sz="2000" b="1" dirty="0" err="1">
                <a:solidFill>
                  <a:srgbClr val="002060"/>
                </a:solidFill>
              </a:rPr>
              <a:t>száma</a:t>
            </a:r>
            <a:r>
              <a:rPr lang="hr-HR" sz="2000" b="1" dirty="0">
                <a:solidFill>
                  <a:srgbClr val="002060"/>
                </a:solidFill>
              </a:rPr>
              <a:t> </a:t>
            </a:r>
            <a:r>
              <a:rPr lang="hr-HR" sz="1800" b="1" dirty="0">
                <a:solidFill>
                  <a:srgbClr val="660033"/>
                </a:solidFill>
              </a:rPr>
              <a:t>	    	       </a:t>
            </a:r>
            <a:r>
              <a:rPr lang="hr-HR" sz="1800" b="1" dirty="0" smtClean="0">
                <a:solidFill>
                  <a:srgbClr val="660033"/>
                </a:solidFill>
              </a:rPr>
              <a:t>	</a:t>
            </a:r>
            <a:r>
              <a:rPr lang="hr-HR" sz="1800" b="1" dirty="0" smtClean="0">
                <a:solidFill>
                  <a:srgbClr val="002060"/>
                </a:solidFill>
              </a:rPr>
              <a:t>4 </a:t>
            </a:r>
            <a:r>
              <a:rPr lang="hr-HR" sz="1800" b="1" dirty="0">
                <a:solidFill>
                  <a:srgbClr val="002060"/>
                </a:solidFill>
              </a:rPr>
              <a:t>284 889</a:t>
            </a:r>
          </a:p>
          <a:p>
            <a:pPr>
              <a:lnSpc>
                <a:spcPct val="80000"/>
              </a:lnSpc>
              <a:buFontTx/>
              <a:buNone/>
            </a:pPr>
            <a:endParaRPr lang="hr-HR" sz="1600" dirty="0">
              <a:solidFill>
                <a:srgbClr val="660033"/>
              </a:solidFill>
            </a:endParaRPr>
          </a:p>
          <a:p>
            <a:pPr>
              <a:lnSpc>
                <a:spcPct val="80000"/>
              </a:lnSpc>
            </a:pPr>
            <a:endParaRPr lang="hr-HR" sz="1600" dirty="0"/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dirty="0"/>
              <a:t>				</a:t>
            </a:r>
            <a:r>
              <a:rPr lang="hr-HR" sz="1800" b="1" dirty="0">
                <a:solidFill>
                  <a:srgbClr val="002060"/>
                </a:solidFill>
              </a:rPr>
              <a:t>SZERBEK</a:t>
            </a:r>
            <a:r>
              <a:rPr lang="hr-HR" sz="1800" b="1" dirty="0"/>
              <a:t>	  	        </a:t>
            </a:r>
            <a:r>
              <a:rPr lang="hr-HR" sz="1800" b="1" dirty="0" smtClean="0"/>
              <a:t>		</a:t>
            </a:r>
            <a:r>
              <a:rPr lang="hr-HR" sz="1800" b="1" dirty="0" smtClean="0">
                <a:solidFill>
                  <a:srgbClr val="002060"/>
                </a:solidFill>
              </a:rPr>
              <a:t>186 </a:t>
            </a:r>
            <a:r>
              <a:rPr lang="hr-HR" sz="1800" b="1" dirty="0">
                <a:solidFill>
                  <a:srgbClr val="002060"/>
                </a:solidFill>
              </a:rPr>
              <a:t>633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>
                <a:solidFill>
                  <a:srgbClr val="0066FF"/>
                </a:solidFill>
              </a:rPr>
              <a:t>				</a:t>
            </a:r>
            <a:r>
              <a:rPr lang="hr-HR" sz="1800" b="1" dirty="0">
                <a:solidFill>
                  <a:srgbClr val="660033"/>
                </a:solidFill>
              </a:rPr>
              <a:t>BOSNYÁKOK     	         	          </a:t>
            </a:r>
            <a:r>
              <a:rPr lang="hr-HR" sz="1800" b="1" dirty="0" smtClean="0">
                <a:solidFill>
                  <a:srgbClr val="660033"/>
                </a:solidFill>
              </a:rPr>
              <a:t>	31 </a:t>
            </a:r>
            <a:r>
              <a:rPr lang="hr-HR" sz="1800" b="1" dirty="0">
                <a:solidFill>
                  <a:srgbClr val="660033"/>
                </a:solidFill>
              </a:rPr>
              <a:t>479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/>
              <a:t>				</a:t>
            </a:r>
            <a:r>
              <a:rPr lang="hr-HR" sz="1800" b="1" dirty="0">
                <a:solidFill>
                  <a:srgbClr val="002060"/>
                </a:solidFill>
              </a:rPr>
              <a:t>ALBÁNOK</a:t>
            </a:r>
            <a:r>
              <a:rPr lang="hr-HR" sz="1800" b="1" dirty="0"/>
              <a:t>		          </a:t>
            </a:r>
            <a:r>
              <a:rPr lang="hr-HR" sz="1800" b="1" dirty="0" smtClean="0"/>
              <a:t>	</a:t>
            </a:r>
            <a:r>
              <a:rPr lang="hr-HR" sz="1800" b="1" dirty="0" smtClean="0">
                <a:solidFill>
                  <a:srgbClr val="002060"/>
                </a:solidFill>
              </a:rPr>
              <a:t>17 </a:t>
            </a:r>
            <a:r>
              <a:rPr lang="hr-HR" sz="1800" b="1" dirty="0">
                <a:solidFill>
                  <a:srgbClr val="002060"/>
                </a:solidFill>
              </a:rPr>
              <a:t>513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>
                <a:solidFill>
                  <a:srgbClr val="0066FF"/>
                </a:solidFill>
              </a:rPr>
              <a:t>				</a:t>
            </a:r>
            <a:r>
              <a:rPr lang="hr-HR" sz="1800" b="1" dirty="0">
                <a:solidFill>
                  <a:srgbClr val="660033"/>
                </a:solidFill>
              </a:rPr>
              <a:t>OLASZOK	    	          </a:t>
            </a:r>
            <a:r>
              <a:rPr lang="hr-HR" sz="1800" b="1" dirty="0" smtClean="0">
                <a:solidFill>
                  <a:srgbClr val="660033"/>
                </a:solidFill>
              </a:rPr>
              <a:t>		17 </a:t>
            </a:r>
            <a:r>
              <a:rPr lang="hr-HR" sz="1800" b="1" dirty="0">
                <a:solidFill>
                  <a:srgbClr val="660033"/>
                </a:solidFill>
              </a:rPr>
              <a:t>807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/>
              <a:t>				</a:t>
            </a:r>
            <a:r>
              <a:rPr lang="hr-HR" sz="1800" b="1" dirty="0">
                <a:solidFill>
                  <a:srgbClr val="002060"/>
                </a:solidFill>
              </a:rPr>
              <a:t>MAGYAROK</a:t>
            </a:r>
            <a:r>
              <a:rPr lang="hr-HR" sz="1800" b="1" dirty="0"/>
              <a:t>    	                        </a:t>
            </a:r>
            <a:r>
              <a:rPr lang="hr-HR" sz="1800" b="1" dirty="0" smtClean="0"/>
              <a:t>	</a:t>
            </a:r>
            <a:r>
              <a:rPr lang="hr-HR" sz="1800" b="1" dirty="0" smtClean="0">
                <a:solidFill>
                  <a:srgbClr val="002060"/>
                </a:solidFill>
              </a:rPr>
              <a:t>14 </a:t>
            </a:r>
            <a:r>
              <a:rPr lang="hr-HR" sz="1800" b="1" dirty="0">
                <a:solidFill>
                  <a:srgbClr val="002060"/>
                </a:solidFill>
              </a:rPr>
              <a:t>048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>
                <a:solidFill>
                  <a:srgbClr val="0066FF"/>
                </a:solidFill>
              </a:rPr>
              <a:t>				</a:t>
            </a:r>
            <a:r>
              <a:rPr lang="hr-HR" sz="1800" b="1" dirty="0">
                <a:solidFill>
                  <a:srgbClr val="660033"/>
                </a:solidFill>
              </a:rPr>
              <a:t>SZLOVÉNOK    	         	          </a:t>
            </a:r>
            <a:r>
              <a:rPr lang="hr-HR" sz="1800" b="1" dirty="0" smtClean="0">
                <a:solidFill>
                  <a:srgbClr val="660033"/>
                </a:solidFill>
              </a:rPr>
              <a:t>	10 </a:t>
            </a:r>
            <a:r>
              <a:rPr lang="hr-HR" sz="1800" b="1" dirty="0">
                <a:solidFill>
                  <a:srgbClr val="660033"/>
                </a:solidFill>
              </a:rPr>
              <a:t>517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/>
              <a:t>				</a:t>
            </a:r>
            <a:r>
              <a:rPr lang="hr-HR" sz="1800" b="1" dirty="0">
                <a:solidFill>
                  <a:srgbClr val="002060"/>
                </a:solidFill>
              </a:rPr>
              <a:t>CSEHEK</a:t>
            </a:r>
            <a:r>
              <a:rPr lang="hr-HR" sz="1800" b="1" dirty="0"/>
              <a:t>	      	            </a:t>
            </a:r>
            <a:r>
              <a:rPr lang="hr-HR" sz="1800" b="1" dirty="0" smtClean="0"/>
              <a:t>		</a:t>
            </a:r>
            <a:r>
              <a:rPr lang="hr-HR" sz="1800" b="1" dirty="0" smtClean="0">
                <a:solidFill>
                  <a:srgbClr val="002060"/>
                </a:solidFill>
              </a:rPr>
              <a:t>9 </a:t>
            </a:r>
            <a:r>
              <a:rPr lang="hr-HR" sz="1800" b="1" dirty="0">
                <a:solidFill>
                  <a:srgbClr val="002060"/>
                </a:solidFill>
              </a:rPr>
              <a:t>641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>
                <a:solidFill>
                  <a:srgbClr val="0066FF"/>
                </a:solidFill>
              </a:rPr>
              <a:t>				</a:t>
            </a:r>
            <a:r>
              <a:rPr lang="hr-HR" sz="1800" b="1" dirty="0">
                <a:solidFill>
                  <a:srgbClr val="660033"/>
                </a:solidFill>
              </a:rPr>
              <a:t>SZLOVÁKOK      	           	            </a:t>
            </a:r>
            <a:r>
              <a:rPr lang="hr-HR" sz="1800" b="1" dirty="0" smtClean="0">
                <a:solidFill>
                  <a:srgbClr val="660033"/>
                </a:solidFill>
              </a:rPr>
              <a:t>	4 </a:t>
            </a:r>
            <a:r>
              <a:rPr lang="hr-HR" sz="1800" b="1" dirty="0">
                <a:solidFill>
                  <a:srgbClr val="660033"/>
                </a:solidFill>
              </a:rPr>
              <a:t>753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/>
              <a:t>				</a:t>
            </a:r>
            <a:r>
              <a:rPr lang="hr-HR" sz="1800" b="1" dirty="0">
                <a:solidFill>
                  <a:srgbClr val="002060"/>
                </a:solidFill>
              </a:rPr>
              <a:t>NÉMETEK</a:t>
            </a:r>
            <a:r>
              <a:rPr lang="hr-HR" sz="1800" b="1" dirty="0"/>
              <a:t>   		            </a:t>
            </a:r>
            <a:r>
              <a:rPr lang="hr-HR" sz="1800" b="1" dirty="0" smtClean="0"/>
              <a:t>	</a:t>
            </a:r>
            <a:r>
              <a:rPr lang="hr-HR" sz="1800" b="1" dirty="0" smtClean="0">
                <a:solidFill>
                  <a:srgbClr val="002060"/>
                </a:solidFill>
              </a:rPr>
              <a:t>2 </a:t>
            </a:r>
            <a:r>
              <a:rPr lang="hr-HR" sz="1800" b="1" dirty="0">
                <a:solidFill>
                  <a:srgbClr val="002060"/>
                </a:solidFill>
              </a:rPr>
              <a:t>965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>
                <a:solidFill>
                  <a:srgbClr val="0066FF"/>
                </a:solidFill>
              </a:rPr>
              <a:t>				</a:t>
            </a:r>
            <a:r>
              <a:rPr lang="hr-HR" sz="1800" b="1" dirty="0">
                <a:solidFill>
                  <a:srgbClr val="660033"/>
                </a:solidFill>
              </a:rPr>
              <a:t>RUSZINOK		            </a:t>
            </a:r>
            <a:r>
              <a:rPr lang="hr-HR" sz="1800" b="1" dirty="0" smtClean="0">
                <a:solidFill>
                  <a:srgbClr val="660033"/>
                </a:solidFill>
              </a:rPr>
              <a:t>	1 </a:t>
            </a:r>
            <a:r>
              <a:rPr lang="hr-HR" sz="1800" b="1" dirty="0">
                <a:solidFill>
                  <a:srgbClr val="660033"/>
                </a:solidFill>
              </a:rPr>
              <a:t>936</a:t>
            </a:r>
            <a:r>
              <a:rPr lang="hr-HR" sz="1800" b="1" dirty="0"/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/>
              <a:t>				</a:t>
            </a:r>
            <a:r>
              <a:rPr lang="hr-HR" sz="1800" b="1" dirty="0">
                <a:solidFill>
                  <a:srgbClr val="002060"/>
                </a:solidFill>
              </a:rPr>
              <a:t>UKRÁNOK</a:t>
            </a:r>
            <a:r>
              <a:rPr lang="hr-HR" sz="1800" b="1" dirty="0"/>
              <a:t>	           	            </a:t>
            </a:r>
            <a:r>
              <a:rPr lang="hr-HR" sz="1800" b="1" dirty="0" smtClean="0"/>
              <a:t>	</a:t>
            </a:r>
            <a:r>
              <a:rPr lang="hr-HR" sz="1800" b="1" dirty="0" smtClean="0">
                <a:solidFill>
                  <a:srgbClr val="002060"/>
                </a:solidFill>
              </a:rPr>
              <a:t>1 </a:t>
            </a:r>
            <a:r>
              <a:rPr lang="hr-HR" sz="1800" b="1" dirty="0">
                <a:solidFill>
                  <a:srgbClr val="002060"/>
                </a:solidFill>
              </a:rPr>
              <a:t>878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r-HR" sz="1800" b="1" dirty="0">
                <a:solidFill>
                  <a:srgbClr val="0066FF"/>
                </a:solidFill>
              </a:rPr>
              <a:t>				</a:t>
            </a:r>
            <a:r>
              <a:rPr lang="hr-HR" sz="1800" b="1" dirty="0">
                <a:solidFill>
                  <a:srgbClr val="660033"/>
                </a:solidFill>
              </a:rPr>
              <a:t>OSZTRÁKOK		 	 297</a:t>
            </a:r>
          </a:p>
          <a:p>
            <a:pPr>
              <a:lnSpc>
                <a:spcPct val="80000"/>
              </a:lnSpc>
            </a:pPr>
            <a:endParaRPr lang="hr-HR" sz="1600" dirty="0"/>
          </a:p>
        </p:txBody>
      </p:sp>
      <p:pic>
        <p:nvPicPr>
          <p:cNvPr id="6148" name="Picture 4" descr="magyar-zaszlo-es-cimer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933825"/>
            <a:ext cx="323850" cy="215900"/>
          </a:xfrm>
          <a:prstGeom prst="rect">
            <a:avLst/>
          </a:prstGeom>
          <a:noFill/>
        </p:spPr>
      </p:pic>
      <p:pic>
        <p:nvPicPr>
          <p:cNvPr id="6149" name="Picture 5" descr="250px-Flag_of_the_Czech_Republ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508500"/>
            <a:ext cx="363538" cy="242888"/>
          </a:xfrm>
          <a:prstGeom prst="rect">
            <a:avLst/>
          </a:prstGeom>
          <a:noFill/>
        </p:spPr>
      </p:pic>
      <p:pic>
        <p:nvPicPr>
          <p:cNvPr id="6150" name="Picture 6" descr="slovac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797425"/>
            <a:ext cx="398463" cy="265113"/>
          </a:xfrm>
          <a:prstGeom prst="rect">
            <a:avLst/>
          </a:prstGeom>
          <a:noFill/>
        </p:spPr>
      </p:pic>
      <p:pic>
        <p:nvPicPr>
          <p:cNvPr id="6151" name="Picture 7" descr="250px-Flag_of_Austr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5949950"/>
            <a:ext cx="363538" cy="242888"/>
          </a:xfrm>
          <a:prstGeom prst="rect">
            <a:avLst/>
          </a:prstGeom>
          <a:noFill/>
        </p:spPr>
      </p:pic>
      <p:pic>
        <p:nvPicPr>
          <p:cNvPr id="6152" name="Picture 8" descr="m1ni-0082kepp-norm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3643314"/>
            <a:ext cx="323850" cy="215900"/>
          </a:xfrm>
          <a:prstGeom prst="rect">
            <a:avLst/>
          </a:prstGeom>
          <a:noFill/>
        </p:spPr>
      </p:pic>
      <p:pic>
        <p:nvPicPr>
          <p:cNvPr id="6153" name="Picture 9" descr="alban_zaszl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429000"/>
            <a:ext cx="323850" cy="215900"/>
          </a:xfrm>
          <a:prstGeom prst="rect">
            <a:avLst/>
          </a:prstGeom>
          <a:noFill/>
        </p:spPr>
      </p:pic>
      <p:pic>
        <p:nvPicPr>
          <p:cNvPr id="6154" name="Picture 10" descr="zeusd1-SHIG-216315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5661025"/>
            <a:ext cx="339725" cy="225425"/>
          </a:xfrm>
          <a:prstGeom prst="rect">
            <a:avLst/>
          </a:prstGeom>
          <a:noFill/>
        </p:spPr>
      </p:pic>
      <p:pic>
        <p:nvPicPr>
          <p:cNvPr id="6155" name="Picture 11" descr="nacionalni_gr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5373688"/>
            <a:ext cx="254000" cy="263525"/>
          </a:xfrm>
          <a:prstGeom prst="rect">
            <a:avLst/>
          </a:prstGeom>
          <a:noFill/>
        </p:spPr>
      </p:pic>
      <p:pic>
        <p:nvPicPr>
          <p:cNvPr id="6156" name="Picture 12" descr="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7400" y="5157788"/>
            <a:ext cx="314325" cy="188912"/>
          </a:xfrm>
          <a:prstGeom prst="rect">
            <a:avLst/>
          </a:prstGeom>
          <a:noFill/>
        </p:spPr>
      </p:pic>
      <p:pic>
        <p:nvPicPr>
          <p:cNvPr id="6157" name="Picture 13" descr="300px-Flag_of_Bosnia_and_Herzegovin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67400" y="3141663"/>
            <a:ext cx="336550" cy="223837"/>
          </a:xfrm>
          <a:prstGeom prst="rect">
            <a:avLst/>
          </a:prstGeom>
          <a:noFill/>
        </p:spPr>
      </p:pic>
      <p:pic>
        <p:nvPicPr>
          <p:cNvPr id="6158" name="Picture 14" descr="240px-Flag_of_Sloveni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7400" y="4221163"/>
            <a:ext cx="341313" cy="193675"/>
          </a:xfrm>
          <a:prstGeom prst="rect">
            <a:avLst/>
          </a:prstGeom>
          <a:noFill/>
        </p:spPr>
      </p:pic>
      <p:pic>
        <p:nvPicPr>
          <p:cNvPr id="6159" name="Picture 15" descr="2000px-Flag_of_Serbi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7400" y="2852738"/>
            <a:ext cx="322263" cy="214312"/>
          </a:xfrm>
          <a:prstGeom prst="rect">
            <a:avLst/>
          </a:prstGeom>
          <a:noFill/>
        </p:spPr>
      </p:pic>
      <p:pic>
        <p:nvPicPr>
          <p:cNvPr id="6161" name="Picture 17" descr="300px-Flag_of_Croati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86446" y="2071678"/>
            <a:ext cx="409575" cy="230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4480" y="785794"/>
            <a:ext cx="7258072" cy="91759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hr-HR" sz="19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NEMZETI KISEBBSÉGEK KÖZPONTI KÖNYVTÁRAI HORVÁTORSZÁGBAN</a:t>
            </a:r>
          </a:p>
        </p:txBody>
      </p:sp>
      <p:pic>
        <p:nvPicPr>
          <p:cNvPr id="6147" name="Picture 8" descr="Slika2 cop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500188"/>
            <a:ext cx="7285037" cy="3394075"/>
          </a:xfrm>
          <a:noFill/>
        </p:spPr>
      </p:pic>
      <p:pic>
        <p:nvPicPr>
          <p:cNvPr id="6148" name="Picture 4" descr="http://www.hkdrustvo.hr/images/novosti/SMK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8625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" descr="http://www.hkdrustvo.hr/images/novosti/HKD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5143500"/>
            <a:ext cx="194151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603374"/>
            <a:ext cx="3857652" cy="5254626"/>
          </a:xfrm>
        </p:spPr>
        <p:txBody>
          <a:bodyPr/>
          <a:lstStyle/>
          <a:p>
            <a:pPr eaLnBrk="1" hangingPunct="1">
              <a:buNone/>
            </a:pPr>
            <a:r>
              <a:rPr lang="hu-HU" sz="2800" dirty="0" smtClean="0">
                <a:solidFill>
                  <a:srgbClr val="002060"/>
                </a:solidFill>
              </a:rPr>
              <a:t>-	kisebbségi központi könyvtár státuszát azok a közkönyvtárak kapták</a:t>
            </a:r>
            <a:r>
              <a:rPr lang="hr-HR" sz="2800" dirty="0" smtClean="0">
                <a:solidFill>
                  <a:srgbClr val="002060"/>
                </a:solidFill>
              </a:rPr>
              <a:t>, </a:t>
            </a:r>
            <a:r>
              <a:rPr lang="hr-HR" sz="2800" dirty="0" err="1" smtClean="0">
                <a:solidFill>
                  <a:srgbClr val="002060"/>
                </a:solidFill>
              </a:rPr>
              <a:t>ahol</a:t>
            </a:r>
            <a:r>
              <a:rPr lang="hr-HR" sz="2800" dirty="0" smtClean="0">
                <a:solidFill>
                  <a:srgbClr val="002060"/>
                </a:solidFill>
              </a:rPr>
              <a:t> a </a:t>
            </a:r>
            <a:r>
              <a:rPr lang="hr-HR" sz="2800" dirty="0" err="1" smtClean="0">
                <a:solidFill>
                  <a:srgbClr val="002060"/>
                </a:solidFill>
              </a:rPr>
              <a:t>legnagyobb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az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adott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kisebbség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száma</a:t>
            </a:r>
            <a:endParaRPr lang="hr-HR" sz="2800" dirty="0" smtClean="0">
              <a:solidFill>
                <a:srgbClr val="002060"/>
              </a:solidFill>
            </a:endParaRPr>
          </a:p>
          <a:p>
            <a:pPr eaLnBrk="1" hangingPunct="1"/>
            <a:endParaRPr lang="hr-HR" sz="2800" dirty="0" smtClean="0">
              <a:solidFill>
                <a:srgbClr val="002060"/>
              </a:solidFill>
            </a:endParaRPr>
          </a:p>
          <a:p>
            <a:pPr eaLnBrk="1" hangingPunct="1">
              <a:buNone/>
            </a:pPr>
            <a:r>
              <a:rPr lang="hr-HR" sz="2800" dirty="0" smtClean="0">
                <a:solidFill>
                  <a:srgbClr val="002060"/>
                </a:solidFill>
              </a:rPr>
              <a:t>-	</a:t>
            </a:r>
            <a:r>
              <a:rPr lang="hr-HR" sz="2800" dirty="0" err="1" smtClean="0">
                <a:solidFill>
                  <a:srgbClr val="002060"/>
                </a:solidFill>
              </a:rPr>
              <a:t>közkönyvtárak</a:t>
            </a:r>
            <a:r>
              <a:rPr lang="hr-HR" sz="2800" dirty="0" smtClean="0">
                <a:solidFill>
                  <a:srgbClr val="002060"/>
                </a:solidFill>
              </a:rPr>
              <a:t> 28% </a:t>
            </a:r>
            <a:r>
              <a:rPr lang="hr-HR" sz="2800" dirty="0" err="1" smtClean="0">
                <a:solidFill>
                  <a:srgbClr val="002060"/>
                </a:solidFill>
              </a:rPr>
              <a:t>szerez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be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könyvtári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állományt</a:t>
            </a:r>
            <a:r>
              <a:rPr lang="hr-HR" sz="2800" dirty="0" smtClean="0">
                <a:solidFill>
                  <a:srgbClr val="002060"/>
                </a:solidFill>
              </a:rPr>
              <a:t> a </a:t>
            </a:r>
            <a:r>
              <a:rPr lang="hr-HR" sz="2800" dirty="0" err="1" smtClean="0">
                <a:solidFill>
                  <a:srgbClr val="002060"/>
                </a:solidFill>
              </a:rPr>
              <a:t>kisebbségek</a:t>
            </a:r>
            <a:r>
              <a:rPr lang="hr-HR" sz="2800" dirty="0" smtClean="0">
                <a:solidFill>
                  <a:srgbClr val="002060"/>
                </a:solidFill>
              </a:rPr>
              <a:t> </a:t>
            </a:r>
            <a:r>
              <a:rPr lang="hr-HR" sz="2800" dirty="0" err="1" smtClean="0">
                <a:solidFill>
                  <a:srgbClr val="002060"/>
                </a:solidFill>
              </a:rPr>
              <a:t>nyelvén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195" name="Picture 5" descr="karta_manjina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9012" y="714356"/>
            <a:ext cx="5614988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180</Words>
  <Application>Microsoft Office PowerPoint</Application>
  <PresentationFormat>Prikaz na zaslonu (4:3)</PresentationFormat>
  <Paragraphs>197</Paragraphs>
  <Slides>39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39</vt:i4>
      </vt:variant>
    </vt:vector>
  </HeadingPairs>
  <TitlesOfParts>
    <vt:vector size="41" baseType="lpstr">
      <vt:lpstr>Office tema</vt:lpstr>
      <vt:lpstr>Grafikon</vt:lpstr>
      <vt:lpstr>   KOMPETENCIÁK ÉS TRENDEK    KÖNYVTÁROS KOMPETENCIÁK A HORVÁTORSZÁGI MAGYARSÁG SZOLGÁLATÁBAN</vt:lpstr>
      <vt:lpstr>Kompetencia fogalma</vt:lpstr>
      <vt:lpstr>Slajd 3</vt:lpstr>
      <vt:lpstr>Slajd 4</vt:lpstr>
      <vt:lpstr>Slajd 5</vt:lpstr>
      <vt:lpstr>Slajd 6</vt:lpstr>
      <vt:lpstr>Nemzeti kisebbségek számokban</vt:lpstr>
      <vt:lpstr>NEMZETI KISEBBSÉGEK KÖZPONTI KÖNYVTÁRAI HORVÁTORSZÁGBAN</vt:lpstr>
      <vt:lpstr>Slajd 9</vt:lpstr>
      <vt:lpstr>Hét könyvtáros kulcskompetencia</vt:lpstr>
      <vt:lpstr>Slajd 11</vt:lpstr>
      <vt:lpstr>Slajd 12</vt:lpstr>
      <vt:lpstr>Slajd 13</vt:lpstr>
      <vt:lpstr> Szakmai továbbképzés magyar nyelven</vt:lpstr>
      <vt:lpstr>Slajd 15</vt:lpstr>
      <vt:lpstr>KÖNYVTÁROSOK VENDÉGSÉGBEN   horvát-magyar-szerb könyvtári együttműködés</vt:lpstr>
      <vt:lpstr>Slajd 17</vt:lpstr>
      <vt:lpstr>Slajd 18</vt:lpstr>
      <vt:lpstr>HAMAROSAN ISKOLÁBA, MA A KÖNYVTÁRBA</vt:lpstr>
      <vt:lpstr>Slajd 20</vt:lpstr>
      <vt:lpstr>Slajd 21</vt:lpstr>
      <vt:lpstr>Letéti állomány</vt:lpstr>
      <vt:lpstr>LETÉTI KÖNYVTÁRAK</vt:lpstr>
      <vt:lpstr>Slajd 24</vt:lpstr>
      <vt:lpstr>BIBLIOMOBIL SZOLGÁLTATÁS</vt:lpstr>
      <vt:lpstr>Slajd 26</vt:lpstr>
      <vt:lpstr>Slajd 27</vt:lpstr>
      <vt:lpstr>NEMZETKÖZI SZAKMAI TALÁLKOZÓ</vt:lpstr>
      <vt:lpstr>Horvát-magyar könyvtári kapcsolatok</vt:lpstr>
      <vt:lpstr>Konferenciák – szakmai együttműködés</vt:lpstr>
      <vt:lpstr>Slajd 31</vt:lpstr>
      <vt:lpstr> </vt:lpstr>
      <vt:lpstr> KÖNYV ÉJSZAKÁJA</vt:lpstr>
      <vt:lpstr>Slajd 34</vt:lpstr>
      <vt:lpstr>Slajd 35</vt:lpstr>
      <vt:lpstr>Slajd 36</vt:lpstr>
      <vt:lpstr>Slajd 37</vt:lpstr>
      <vt:lpstr>Slajd 38</vt:lpstr>
      <vt:lpstr>Slajd 39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Kompetenciák és trendek  - nemzetközi konferencia  Könyvtáros kompetenciák a horvátországi magyarság szolgálatában</dc:title>
  <dc:creator>Kruno</dc:creator>
  <cp:lastModifiedBy>Kruno</cp:lastModifiedBy>
  <cp:revision>72</cp:revision>
  <dcterms:created xsi:type="dcterms:W3CDTF">2019-03-21T12:04:25Z</dcterms:created>
  <dcterms:modified xsi:type="dcterms:W3CDTF">2019-03-27T13:29:25Z</dcterms:modified>
</cp:coreProperties>
</file>