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72" r:id="rId7"/>
    <p:sldId id="285" r:id="rId8"/>
    <p:sldId id="284" r:id="rId9"/>
    <p:sldId id="273" r:id="rId10"/>
    <p:sldId id="269" r:id="rId11"/>
    <p:sldId id="277" r:id="rId12"/>
    <p:sldId id="278" r:id="rId13"/>
    <p:sldId id="276" r:id="rId14"/>
    <p:sldId id="261" r:id="rId15"/>
    <p:sldId id="262" r:id="rId16"/>
    <p:sldId id="264" r:id="rId17"/>
    <p:sldId id="266" r:id="rId18"/>
    <p:sldId id="267" r:id="rId19"/>
    <p:sldId id="268" r:id="rId20"/>
    <p:sldId id="271" r:id="rId21"/>
    <p:sldId id="281" r:id="rId22"/>
    <p:sldId id="282" r:id="rId23"/>
    <p:sldId id="283" r:id="rId24"/>
    <p:sldId id="274" r:id="rId25"/>
    <p:sldId id="263" r:id="rId26"/>
    <p:sldId id="265" r:id="rId2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88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5724A5-98BE-476A-A912-41C574C08E63}" type="datetimeFigureOut">
              <a:rPr lang="hu-HU" smtClean="0"/>
              <a:t>2018. 06. 27.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36A43F-36AB-4970-A6AF-08A98F28AC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6275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6A43F-36AB-4970-A6AF-08A98F28AC3B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0902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6A43F-36AB-4970-A6AF-08A98F28AC3B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839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CAAEB-9259-4CFB-9AD5-5C0522539BDA}" type="datetimeFigureOut">
              <a:rPr lang="hu-HU" smtClean="0"/>
              <a:t>2018. 06. 27.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BED31-42E3-4040-B8F2-D27A805CEBC8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Téglalap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CAAEB-9259-4CFB-9AD5-5C0522539BDA}" type="datetimeFigureOut">
              <a:rPr lang="hu-HU" smtClean="0"/>
              <a:t>2018. 06. 27.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BED31-42E3-4040-B8F2-D27A805CEBC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églalap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CAAEB-9259-4CFB-9AD5-5C0522539BDA}" type="datetimeFigureOut">
              <a:rPr lang="hu-HU" smtClean="0"/>
              <a:t>2018. 06. 27.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BED31-42E3-4040-B8F2-D27A805CEBC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CAAEB-9259-4CFB-9AD5-5C0522539BDA}" type="datetimeFigureOut">
              <a:rPr lang="hu-HU" smtClean="0"/>
              <a:t>2018. 06. 27.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BED31-42E3-4040-B8F2-D27A805CEBC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Téglalap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CAAEB-9259-4CFB-9AD5-5C0522539BDA}" type="datetimeFigureOut">
              <a:rPr lang="hu-HU" smtClean="0"/>
              <a:t>2018. 06. 27.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BED31-42E3-4040-B8F2-D27A805CEBC8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CAAEB-9259-4CFB-9AD5-5C0522539BDA}" type="datetimeFigureOut">
              <a:rPr lang="hu-HU" smtClean="0"/>
              <a:t>2018. 06. 27.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BED31-42E3-4040-B8F2-D27A805CEBC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CAAEB-9259-4CFB-9AD5-5C0522539BDA}" type="datetimeFigureOut">
              <a:rPr lang="hu-HU" smtClean="0"/>
              <a:t>2018. 06. 27.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BED31-42E3-4040-B8F2-D27A805CEBC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CAAEB-9259-4CFB-9AD5-5C0522539BDA}" type="datetimeFigureOut">
              <a:rPr lang="hu-HU" smtClean="0"/>
              <a:t>2018. 06. 27.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BED31-42E3-4040-B8F2-D27A805CEBC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CAAEB-9259-4CFB-9AD5-5C0522539BDA}" type="datetimeFigureOut">
              <a:rPr lang="hu-HU" smtClean="0"/>
              <a:t>2018. 06. 27.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BED31-42E3-4040-B8F2-D27A805CEBC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CAAEB-9259-4CFB-9AD5-5C0522539BDA}" type="datetimeFigureOut">
              <a:rPr lang="hu-HU" smtClean="0"/>
              <a:t>2018. 06. 27.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BED31-42E3-4040-B8F2-D27A805CEBC8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Téglalap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780CAAEB-9259-4CFB-9AD5-5C0522539BDA}" type="datetimeFigureOut">
              <a:rPr lang="hu-HU" smtClean="0"/>
              <a:t>2018. 06. 27.</a:t>
            </a:fld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AEBED31-42E3-4040-B8F2-D27A805CEBC8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Téglalap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80CAAEB-9259-4CFB-9AD5-5C0522539BDA}" type="datetimeFigureOut">
              <a:rPr lang="hu-HU" smtClean="0"/>
              <a:t>2018. 06. 27.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AEBED31-42E3-4040-B8F2-D27A805CEBC8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cimagojr.com/" TargetMode="External"/><Relationship Id="rId13" Type="http://schemas.openxmlformats.org/officeDocument/2006/relationships/hyperlink" Target="https://www.snowballmetrics.com/wp-content/uploads/Snowball-Metrics-cards-Final.pdf" TargetMode="External"/><Relationship Id="rId3" Type="http://schemas.openxmlformats.org/officeDocument/2006/relationships/hyperlink" Target="https://www.eurocris.org/Uploads/Web%20pages/CERIF-1.3/Specifications/CERIF1.3_FDM.pdf" TargetMode="External"/><Relationship Id="rId7" Type="http://schemas.openxmlformats.org/officeDocument/2006/relationships/hyperlink" Target="https://www.altmetric.com/" TargetMode="External"/><Relationship Id="rId12" Type="http://schemas.openxmlformats.org/officeDocument/2006/relationships/hyperlink" Target="https://www.snowballmetrics.com/wp-content/uploads/0211-Snowball-Metrics-Recipe-Book-v7-LO-1.pd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scholar.google.hu/" TargetMode="External"/><Relationship Id="rId11" Type="http://schemas.openxmlformats.org/officeDocument/2006/relationships/hyperlink" Target="http://www.wipo.int/portal/en/index.html" TargetMode="External"/><Relationship Id="rId5" Type="http://schemas.openxmlformats.org/officeDocument/2006/relationships/hyperlink" Target="https://apps.webofknowledge.com/WOS_GeneralSearch_input.do?product=WOS&amp;search_mode=GeneralSearch&amp;SID=F5RqCPtqYZg1mwHN51j&amp;preferencesSaved=" TargetMode="External"/><Relationship Id="rId10" Type="http://schemas.openxmlformats.org/officeDocument/2006/relationships/hyperlink" Target="https://www.hesa.ac.uk/" TargetMode="External"/><Relationship Id="rId4" Type="http://schemas.openxmlformats.org/officeDocument/2006/relationships/hyperlink" Target="https://www.scopus.com/" TargetMode="External"/><Relationship Id="rId9" Type="http://schemas.openxmlformats.org/officeDocument/2006/relationships/hyperlink" Target="https://jcr.incites.thomsonreuters.com/JCRJournalHomeAction.action?SID=B1-e8aL13mb00k0ipqpMZ2S2EtKaOR5VqnE-18x2d2sejicRkpbV6ZPQtUZbfUAx3Dx3DaFTgcy4Hvlsx2BCeTKxx1kQlgx3Dx3D-YwBaX6hN5JZpnPCj2lZNMAx3Dx3D-jywguyb6iMRLFJm7wHskHQx3Dx3D&amp;SrcApp=IC2LS&amp;Init=Yes" TargetMode="External"/><Relationship Id="rId14" Type="http://schemas.openxmlformats.org/officeDocument/2006/relationships/hyperlink" Target="https://www.elsevier.com/research-intelligence/research-initiatives/snowball-metric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altmetric.com/details/4456276?src=bookmarklet" TargetMode="Externa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vimeo.com/133683418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news/bibliometrics-the-leiden-manifesto-for-research-metrics-1.17351" TargetMode="External"/><Relationship Id="rId2" Type="http://schemas.openxmlformats.org/officeDocument/2006/relationships/hyperlink" Target="https://sfdora.org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95536" y="1196752"/>
            <a:ext cx="8352928" cy="1470025"/>
          </a:xfrm>
        </p:spPr>
        <p:txBody>
          <a:bodyPr>
            <a:normAutofit/>
          </a:bodyPr>
          <a:lstStyle/>
          <a:p>
            <a:pPr algn="ctr"/>
            <a:r>
              <a:rPr lang="hu-HU" dirty="0"/>
              <a:t>Új trendek a </a:t>
            </a:r>
            <a:r>
              <a:rPr lang="hu-HU" dirty="0" err="1" smtClean="0"/>
              <a:t>tudománymetria</a:t>
            </a:r>
            <a:r>
              <a:rPr lang="hu-HU" dirty="0" smtClean="0"/>
              <a:t> könyvtári</a:t>
            </a:r>
            <a:r>
              <a:rPr lang="hu-HU" dirty="0"/>
              <a:t> közvetítésében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644008" y="3284984"/>
            <a:ext cx="4116760" cy="1499616"/>
          </a:xfrm>
        </p:spPr>
        <p:txBody>
          <a:bodyPr/>
          <a:lstStyle/>
          <a:p>
            <a:r>
              <a:rPr lang="hu-HU" dirty="0" smtClean="0"/>
              <a:t>Takácsné Bubnó Katalin</a:t>
            </a:r>
          </a:p>
          <a:p>
            <a:r>
              <a:rPr lang="hu-HU" dirty="0" smtClean="0"/>
              <a:t>MKE Vándorgyűlés 2018.</a:t>
            </a:r>
          </a:p>
          <a:p>
            <a:r>
              <a:rPr lang="hu-HU" dirty="0" smtClean="0"/>
              <a:t>Bibliográfiai Szekció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5445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83768" y="274638"/>
            <a:ext cx="6203032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 </a:t>
            </a:r>
            <a:r>
              <a:rPr lang="hu-HU" dirty="0" err="1" smtClean="0"/>
              <a:t>Snowball</a:t>
            </a:r>
            <a:r>
              <a:rPr lang="hu-HU" dirty="0" smtClean="0"/>
              <a:t> </a:t>
            </a:r>
            <a:r>
              <a:rPr lang="hu-HU" dirty="0" err="1" smtClean="0"/>
              <a:t>Metrics</a:t>
            </a:r>
            <a:r>
              <a:rPr lang="hu-HU" dirty="0" smtClean="0"/>
              <a:t> projekt</a:t>
            </a:r>
            <a:endParaRPr lang="hu-H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16632"/>
            <a:ext cx="1152128" cy="1270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27584" y="1600200"/>
            <a:ext cx="7859216" cy="4525963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/>
              <a:t>Jennifer </a:t>
            </a:r>
            <a:r>
              <a:rPr lang="hu-HU" sz="3200" dirty="0"/>
              <a:t>J</a:t>
            </a:r>
            <a:r>
              <a:rPr lang="en-US" sz="3200" dirty="0" err="1"/>
              <a:t>ohnson</a:t>
            </a:r>
            <a:r>
              <a:rPr lang="hu-HU" sz="3200" dirty="0"/>
              <a:t>, U</a:t>
            </a:r>
            <a:r>
              <a:rPr lang="en-US" sz="3200" dirty="0" err="1"/>
              <a:t>niversity</a:t>
            </a:r>
            <a:r>
              <a:rPr lang="en-US" sz="3200" dirty="0"/>
              <a:t> of </a:t>
            </a:r>
            <a:r>
              <a:rPr lang="hu-HU" sz="3200" dirty="0"/>
              <a:t>L</a:t>
            </a:r>
            <a:r>
              <a:rPr lang="en-US" sz="3200" dirty="0" err="1"/>
              <a:t>eeds</a:t>
            </a:r>
            <a:endParaRPr lang="hu-HU" sz="3200" dirty="0"/>
          </a:p>
          <a:p>
            <a:r>
              <a:rPr lang="hu-HU" sz="3200" dirty="0"/>
              <a:t>A projekt célja a tudományos teljesítmény mérésének standard mutatórendszerének kidolgozása, az intézményi benchmarking támogatása</a:t>
            </a:r>
            <a:r>
              <a:rPr lang="hu-HU" sz="3200" dirty="0" smtClean="0"/>
              <a:t>.</a:t>
            </a:r>
          </a:p>
          <a:p>
            <a:r>
              <a:rPr lang="hu-HU" sz="3200" dirty="0" smtClean="0"/>
              <a:t>Közös döntéstámogatási rendszer építése a brit egyetemek számára.</a:t>
            </a:r>
          </a:p>
          <a:p>
            <a:r>
              <a:rPr lang="hu-HU" sz="3200" dirty="0" smtClean="0"/>
              <a:t>A 8 alapító: </a:t>
            </a:r>
            <a:r>
              <a:rPr lang="hu-HU" sz="3200" dirty="0" err="1" smtClean="0"/>
              <a:t>Queens</a:t>
            </a:r>
            <a:r>
              <a:rPr lang="hu-HU" sz="3200" dirty="0" smtClean="0"/>
              <a:t> University Belfast, University of </a:t>
            </a:r>
            <a:r>
              <a:rPr lang="hu-HU" sz="3200" dirty="0" err="1" smtClean="0"/>
              <a:t>Leeds</a:t>
            </a:r>
            <a:r>
              <a:rPr lang="hu-HU" sz="3200" dirty="0" smtClean="0"/>
              <a:t>, UCL, Imperial College London, University of Cambridge, University of Oxford, University of Bristol, University of St. Andrews.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255203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16632"/>
            <a:ext cx="1152128" cy="1270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1" t="16303" r="10645" b="4957"/>
          <a:stretch/>
        </p:blipFill>
        <p:spPr bwMode="auto">
          <a:xfrm>
            <a:off x="2411760" y="156426"/>
            <a:ext cx="5688632" cy="6536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657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16632"/>
            <a:ext cx="1152128" cy="1270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62" t="16303" r="13349" b="3466"/>
          <a:stretch/>
        </p:blipFill>
        <p:spPr bwMode="auto">
          <a:xfrm>
            <a:off x="2669178" y="220531"/>
            <a:ext cx="5719246" cy="630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83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83768" y="274638"/>
            <a:ext cx="6203032" cy="1143000"/>
          </a:xfrm>
        </p:spPr>
        <p:txBody>
          <a:bodyPr>
            <a:normAutofit/>
          </a:bodyPr>
          <a:lstStyle/>
          <a:p>
            <a:r>
              <a:rPr lang="hu-HU" dirty="0" err="1" smtClean="0"/>
              <a:t>Snowball</a:t>
            </a:r>
            <a:r>
              <a:rPr lang="hu-HU" dirty="0" smtClean="0"/>
              <a:t> </a:t>
            </a:r>
            <a:r>
              <a:rPr lang="hu-HU" dirty="0" err="1" smtClean="0"/>
              <a:t>Metrics</a:t>
            </a:r>
            <a:endParaRPr lang="hu-H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16632"/>
            <a:ext cx="1152128" cy="1270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27584" y="1600200"/>
            <a:ext cx="7859216" cy="4525963"/>
          </a:xfrm>
        </p:spPr>
        <p:txBody>
          <a:bodyPr>
            <a:normAutofit lnSpcReduction="10000"/>
          </a:bodyPr>
          <a:lstStyle/>
          <a:p>
            <a:r>
              <a:rPr lang="hu-HU" sz="3200" dirty="0" smtClean="0"/>
              <a:t>Az </a:t>
            </a:r>
            <a:r>
              <a:rPr lang="hu-HU" sz="3200" dirty="0"/>
              <a:t>adatok forrásai: Intézményi </a:t>
            </a:r>
            <a:r>
              <a:rPr lang="hu-HU" sz="3200" dirty="0" err="1"/>
              <a:t>repozitóriumok</a:t>
            </a:r>
            <a:r>
              <a:rPr lang="hu-HU" sz="3200" dirty="0"/>
              <a:t> és </a:t>
            </a:r>
            <a:r>
              <a:rPr lang="hu-HU" sz="3200" dirty="0" err="1"/>
              <a:t>CRIS-rendszerek</a:t>
            </a:r>
            <a:r>
              <a:rPr lang="hu-HU" sz="3200" dirty="0"/>
              <a:t> (</a:t>
            </a:r>
            <a:r>
              <a:rPr lang="en-US" sz="3200" dirty="0"/>
              <a:t>Current Research Information System</a:t>
            </a:r>
            <a:r>
              <a:rPr lang="hu-HU" sz="3200" dirty="0"/>
              <a:t>) (</a:t>
            </a:r>
            <a:r>
              <a:rPr lang="hu-HU" sz="3200" dirty="0">
                <a:hlinkClick r:id="rId3"/>
              </a:rPr>
              <a:t>CERIF adatformátum</a:t>
            </a:r>
            <a:r>
              <a:rPr lang="hu-HU" sz="3200" dirty="0"/>
              <a:t>), </a:t>
            </a:r>
            <a:r>
              <a:rPr lang="en-US" sz="3200" dirty="0">
                <a:hlinkClick r:id="rId4"/>
              </a:rPr>
              <a:t>Scopus</a:t>
            </a:r>
            <a:r>
              <a:rPr lang="hu-HU" sz="3200" dirty="0"/>
              <a:t>, </a:t>
            </a:r>
            <a:r>
              <a:rPr lang="en-US" sz="3200" dirty="0">
                <a:hlinkClick r:id="rId5"/>
              </a:rPr>
              <a:t>Web of Science</a:t>
            </a:r>
            <a:r>
              <a:rPr lang="hu-HU" sz="3200" dirty="0"/>
              <a:t>, </a:t>
            </a:r>
            <a:r>
              <a:rPr lang="en-US" sz="3200" dirty="0">
                <a:hlinkClick r:id="rId6"/>
              </a:rPr>
              <a:t>Google Scholar</a:t>
            </a:r>
            <a:r>
              <a:rPr lang="hu-HU" sz="3200" dirty="0"/>
              <a:t>, </a:t>
            </a:r>
            <a:r>
              <a:rPr lang="hu-HU" sz="3200" dirty="0" err="1" smtClean="0"/>
              <a:t>Altmetrics</a:t>
            </a:r>
            <a:r>
              <a:rPr lang="hu-HU" sz="3200" dirty="0" smtClean="0"/>
              <a:t> (pl. </a:t>
            </a:r>
            <a:r>
              <a:rPr lang="hu-HU" sz="3200" dirty="0" err="1" smtClean="0">
                <a:hlinkClick r:id="rId7"/>
              </a:rPr>
              <a:t>Altmetric</a:t>
            </a:r>
            <a:r>
              <a:rPr lang="hu-HU" sz="3200" dirty="0" smtClean="0"/>
              <a:t>), </a:t>
            </a:r>
            <a:r>
              <a:rPr lang="hu-HU" sz="3200" dirty="0" err="1">
                <a:hlinkClick r:id="rId8"/>
              </a:rPr>
              <a:t>Scimago</a:t>
            </a:r>
            <a:r>
              <a:rPr lang="hu-HU" sz="3200" dirty="0"/>
              <a:t>, </a:t>
            </a:r>
            <a:r>
              <a:rPr lang="hu-HU" sz="3200" dirty="0">
                <a:hlinkClick r:id="rId9"/>
              </a:rPr>
              <a:t>JCR</a:t>
            </a:r>
            <a:r>
              <a:rPr lang="hu-HU" sz="3200" dirty="0"/>
              <a:t>, </a:t>
            </a:r>
            <a:r>
              <a:rPr lang="hu-HU" sz="3200" dirty="0">
                <a:hlinkClick r:id="rId10"/>
              </a:rPr>
              <a:t>HESA</a:t>
            </a:r>
            <a:r>
              <a:rPr lang="hu-HU" sz="3200" dirty="0"/>
              <a:t>, </a:t>
            </a:r>
            <a:r>
              <a:rPr lang="hu-HU" sz="3200" dirty="0">
                <a:hlinkClick r:id="rId11"/>
              </a:rPr>
              <a:t>WIPO</a:t>
            </a:r>
            <a:r>
              <a:rPr lang="hu-HU" sz="3200" dirty="0"/>
              <a:t>, stb.</a:t>
            </a:r>
          </a:p>
          <a:p>
            <a:r>
              <a:rPr lang="hu-HU" dirty="0" err="1" smtClean="0">
                <a:hlinkClick r:id="rId12"/>
              </a:rPr>
              <a:t>Snowball</a:t>
            </a:r>
            <a:r>
              <a:rPr lang="hu-HU" dirty="0" smtClean="0">
                <a:hlinkClick r:id="rId12"/>
              </a:rPr>
              <a:t> </a:t>
            </a:r>
            <a:r>
              <a:rPr lang="hu-HU" dirty="0" err="1" smtClean="0">
                <a:hlinkClick r:id="rId12"/>
              </a:rPr>
              <a:t>Metrics</a:t>
            </a:r>
            <a:r>
              <a:rPr lang="hu-HU" dirty="0" smtClean="0">
                <a:hlinkClick r:id="rId12"/>
              </a:rPr>
              <a:t> Recipe </a:t>
            </a:r>
            <a:r>
              <a:rPr lang="hu-HU" dirty="0" err="1" smtClean="0">
                <a:hlinkClick r:id="rId12"/>
              </a:rPr>
              <a:t>Book</a:t>
            </a:r>
            <a:r>
              <a:rPr lang="hu-HU" dirty="0" smtClean="0">
                <a:hlinkClick r:id="rId12"/>
              </a:rPr>
              <a:t> (ver3)</a:t>
            </a:r>
            <a:endParaRPr lang="hu-HU" dirty="0" smtClean="0"/>
          </a:p>
          <a:p>
            <a:r>
              <a:rPr lang="hu-HU" dirty="0" err="1" smtClean="0">
                <a:hlinkClick r:id="rId13"/>
              </a:rPr>
              <a:t>Snowball</a:t>
            </a:r>
            <a:r>
              <a:rPr lang="hu-HU" dirty="0" smtClean="0">
                <a:hlinkClick r:id="rId13"/>
              </a:rPr>
              <a:t> </a:t>
            </a:r>
            <a:r>
              <a:rPr lang="hu-HU" dirty="0" err="1" smtClean="0">
                <a:hlinkClick r:id="rId13"/>
              </a:rPr>
              <a:t>Metrics</a:t>
            </a:r>
            <a:r>
              <a:rPr lang="hu-HU" dirty="0" smtClean="0">
                <a:hlinkClick r:id="rId13"/>
              </a:rPr>
              <a:t> </a:t>
            </a:r>
            <a:r>
              <a:rPr lang="hu-HU" dirty="0" err="1" smtClean="0">
                <a:hlinkClick r:id="rId13"/>
              </a:rPr>
              <a:t>Cards</a:t>
            </a:r>
            <a:endParaRPr lang="hu-HU" dirty="0" smtClean="0"/>
          </a:p>
          <a:p>
            <a:r>
              <a:rPr lang="hu-HU" dirty="0" smtClean="0"/>
              <a:t>A rendszer szállítója az </a:t>
            </a:r>
            <a:r>
              <a:rPr lang="hu-HU" dirty="0" err="1" smtClean="0">
                <a:hlinkClick r:id="rId14"/>
              </a:rPr>
              <a:t>Elsevier</a:t>
            </a:r>
            <a:r>
              <a:rPr lang="hu-H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5641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Altmetric</a:t>
            </a:r>
            <a:r>
              <a:rPr lang="hu-HU" dirty="0" smtClean="0"/>
              <a:t> – szponzori előadás</a:t>
            </a:r>
            <a:endParaRPr lang="hu-H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4" r="6938"/>
          <a:stretch/>
        </p:blipFill>
        <p:spPr bwMode="auto">
          <a:xfrm>
            <a:off x="546958" y="1445461"/>
            <a:ext cx="8057490" cy="4680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087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9" t="28830" r="11877" b="15789"/>
          <a:stretch/>
        </p:blipFill>
        <p:spPr bwMode="auto">
          <a:xfrm>
            <a:off x="827584" y="1628800"/>
            <a:ext cx="7381899" cy="281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47748" y="188640"/>
            <a:ext cx="8229600" cy="1143000"/>
          </a:xfrm>
        </p:spPr>
        <p:txBody>
          <a:bodyPr/>
          <a:lstStyle/>
          <a:p>
            <a:r>
              <a:rPr lang="hu-HU" dirty="0" err="1" smtClean="0"/>
              <a:t>Altmetric</a:t>
            </a:r>
            <a:r>
              <a:rPr lang="hu-HU" dirty="0" smtClean="0"/>
              <a:t> </a:t>
            </a:r>
            <a:r>
              <a:rPr lang="hu-HU" dirty="0" err="1" smtClean="0"/>
              <a:t>donut</a:t>
            </a:r>
            <a:r>
              <a:rPr lang="hu-HU" dirty="0" smtClean="0"/>
              <a:t> (</a:t>
            </a:r>
            <a:r>
              <a:rPr lang="hu-HU" dirty="0" err="1" smtClean="0"/>
              <a:t>badge</a:t>
            </a:r>
            <a:r>
              <a:rPr lang="hu-HU" dirty="0" smtClean="0"/>
              <a:t>)</a:t>
            </a:r>
            <a:endParaRPr lang="hu-H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8" t="47824" r="17530" b="9217"/>
          <a:stretch/>
        </p:blipFill>
        <p:spPr bwMode="auto">
          <a:xfrm>
            <a:off x="467544" y="4581128"/>
            <a:ext cx="6329936" cy="1987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Altmetric</a:t>
            </a:r>
            <a:r>
              <a:rPr lang="hu-HU" dirty="0" smtClean="0"/>
              <a:t> </a:t>
            </a:r>
            <a:r>
              <a:rPr lang="hu-HU" dirty="0" err="1" smtClean="0"/>
              <a:t>score</a:t>
            </a:r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idx="1"/>
          </p:nvPr>
        </p:nvSpPr>
        <p:spPr>
          <a:xfrm>
            <a:off x="467544" y="2204864"/>
            <a:ext cx="4248472" cy="639762"/>
          </a:xfrm>
        </p:spPr>
        <p:txBody>
          <a:bodyPr>
            <a:normAutofit/>
          </a:bodyPr>
          <a:lstStyle/>
          <a:p>
            <a:r>
              <a:rPr lang="hu-HU" dirty="0" smtClean="0"/>
              <a:t>Az indikátor jellemzői:</a:t>
            </a:r>
            <a:endParaRPr lang="hu-HU" dirty="0"/>
          </a:p>
        </p:txBody>
      </p:sp>
      <p:pic>
        <p:nvPicPr>
          <p:cNvPr id="4" name="Picture 3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28299" r="66389" b="33339"/>
          <a:stretch/>
        </p:blipFill>
        <p:spPr bwMode="auto">
          <a:xfrm>
            <a:off x="6228184" y="836712"/>
            <a:ext cx="2016224" cy="158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artalom helye 7"/>
          <p:cNvSpPr>
            <a:spLocks noGrp="1"/>
          </p:cNvSpPr>
          <p:nvPr>
            <p:ph sz="quarter" idx="4"/>
          </p:nvPr>
        </p:nvSpPr>
        <p:spPr>
          <a:xfrm>
            <a:off x="467545" y="2780928"/>
            <a:ext cx="8219256" cy="3345234"/>
          </a:xfrm>
        </p:spPr>
        <p:txBody>
          <a:bodyPr>
            <a:normAutofit fontScale="85000" lnSpcReduction="20000"/>
          </a:bodyPr>
          <a:lstStyle/>
          <a:p>
            <a:r>
              <a:rPr lang="hu-HU" dirty="0" smtClean="0"/>
              <a:t>Az egyes tudományos publikációkra jellemző mérőszámot ad.</a:t>
            </a:r>
          </a:p>
          <a:p>
            <a:r>
              <a:rPr lang="hu-HU" dirty="0" smtClean="0"/>
              <a:t>Súlyozott mutató (nem csak darabszámok összegezve, pl. egy újsághírben említés nagyobb súllyal esik latba, mint egy </a:t>
            </a:r>
            <a:r>
              <a:rPr lang="hu-HU" dirty="0" err="1" smtClean="0"/>
              <a:t>blogbejegyzésbeli</a:t>
            </a:r>
            <a:r>
              <a:rPr lang="hu-HU" dirty="0" smtClean="0"/>
              <a:t> említés).</a:t>
            </a:r>
          </a:p>
          <a:p>
            <a:r>
              <a:rPr lang="hu-HU" dirty="0" smtClean="0"/>
              <a:t>Automatikus algoritmus készíti.</a:t>
            </a:r>
          </a:p>
          <a:p>
            <a:r>
              <a:rPr lang="hu-HU" dirty="0" smtClean="0"/>
              <a:t>Nem minőségi mutató, hanem mennyiségi -&gt; a figyelem mutatószáma</a:t>
            </a:r>
          </a:p>
          <a:p>
            <a:pPr lvl="1"/>
            <a:r>
              <a:rPr lang="hu-HU" dirty="0" smtClean="0"/>
              <a:t>pozitív és negatív említések közt nem tesz különbséget</a:t>
            </a:r>
          </a:p>
          <a:p>
            <a:pPr lvl="1"/>
            <a:r>
              <a:rPr lang="hu-HU" dirty="0" smtClean="0"/>
              <a:t>egyik hátránya, hogy befolyásolható</a:t>
            </a:r>
          </a:p>
          <a:p>
            <a:pPr lvl="1"/>
            <a:r>
              <a:rPr lang="hu-HU" dirty="0" smtClean="0"/>
              <a:t>hivatkozás vagy egyfajta </a:t>
            </a:r>
            <a:r>
              <a:rPr lang="hu-HU" dirty="0" err="1" smtClean="0"/>
              <a:t>utánközlés</a:t>
            </a:r>
            <a:r>
              <a:rPr lang="hu-HU" dirty="0" smtClean="0"/>
              <a:t>?</a:t>
            </a:r>
          </a:p>
          <a:p>
            <a:r>
              <a:rPr lang="hu-HU" dirty="0" smtClean="0"/>
              <a:t>Folyamatosan gyűjtik az adatokat, így változik (akár csökkenhet is).</a:t>
            </a:r>
          </a:p>
          <a:p>
            <a:r>
              <a:rPr lang="hu-HU" dirty="0" smtClean="0"/>
              <a:t>Dimenziói: </a:t>
            </a:r>
            <a:r>
              <a:rPr lang="hu-HU" dirty="0" err="1" smtClean="0"/>
              <a:t>Volume</a:t>
            </a:r>
            <a:r>
              <a:rPr lang="hu-HU" dirty="0" smtClean="0"/>
              <a:t> („területi”), </a:t>
            </a:r>
            <a:r>
              <a:rPr lang="hu-HU" dirty="0" err="1" smtClean="0"/>
              <a:t>Sources</a:t>
            </a:r>
            <a:r>
              <a:rPr lang="hu-HU" dirty="0" smtClean="0"/>
              <a:t> (adatforrások típusai), </a:t>
            </a:r>
            <a:r>
              <a:rPr lang="hu-HU" dirty="0" err="1" smtClean="0"/>
              <a:t>Authors</a:t>
            </a:r>
            <a:r>
              <a:rPr lang="hu-HU" dirty="0" smtClean="0"/>
              <a:t> (ki az említő, milyen körben).</a:t>
            </a:r>
          </a:p>
        </p:txBody>
      </p:sp>
    </p:spTree>
    <p:extLst>
      <p:ext uri="{BB962C8B-B14F-4D97-AF65-F5344CB8AC3E}">
        <p14:creationId xmlns:p14="http://schemas.microsoft.com/office/powerpoint/2010/main" val="75533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Dashboard</a:t>
            </a:r>
            <a:endParaRPr lang="hu-H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58014" y="1774825"/>
            <a:ext cx="8227971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081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Dashboard</a:t>
            </a:r>
            <a:endParaRPr lang="hu-H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014" y="1774825"/>
            <a:ext cx="8227971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47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69296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 </a:t>
            </a:r>
            <a:r>
              <a:rPr lang="hu-HU" dirty="0" err="1" smtClean="0"/>
              <a:t>Crossref</a:t>
            </a:r>
            <a:r>
              <a:rPr lang="hu-HU" dirty="0" smtClean="0"/>
              <a:t> </a:t>
            </a:r>
            <a:r>
              <a:rPr lang="hu-HU" dirty="0" err="1" smtClean="0"/>
              <a:t>Event</a:t>
            </a:r>
            <a:r>
              <a:rPr lang="hu-HU" dirty="0" smtClean="0"/>
              <a:t> Data szolgáltatása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291264" cy="2404864"/>
          </a:xfrm>
        </p:spPr>
        <p:txBody>
          <a:bodyPr>
            <a:normAutofit/>
          </a:bodyPr>
          <a:lstStyle/>
          <a:p>
            <a:r>
              <a:rPr lang="hu-HU" dirty="0" err="1" smtClean="0"/>
              <a:t>Rachael</a:t>
            </a:r>
            <a:r>
              <a:rPr lang="hu-HU" dirty="0" smtClean="0"/>
              <a:t> </a:t>
            </a:r>
            <a:r>
              <a:rPr lang="hu-HU" dirty="0" err="1" smtClean="0"/>
              <a:t>Lammey</a:t>
            </a:r>
            <a:r>
              <a:rPr lang="hu-HU" dirty="0" smtClean="0"/>
              <a:t>: </a:t>
            </a:r>
            <a:r>
              <a:rPr lang="hu-HU" dirty="0" err="1" smtClean="0"/>
              <a:t>Responsible</a:t>
            </a:r>
            <a:r>
              <a:rPr lang="hu-HU" dirty="0" smtClean="0"/>
              <a:t> </a:t>
            </a:r>
            <a:r>
              <a:rPr lang="hu-HU" dirty="0" err="1" smtClean="0"/>
              <a:t>metrics</a:t>
            </a:r>
            <a:r>
              <a:rPr lang="hu-HU" dirty="0" smtClean="0"/>
              <a:t> </a:t>
            </a:r>
            <a:r>
              <a:rPr lang="hu-HU" dirty="0" err="1" smtClean="0"/>
              <a:t>need</a:t>
            </a:r>
            <a:r>
              <a:rPr lang="hu-HU" dirty="0" smtClean="0"/>
              <a:t> </a:t>
            </a:r>
            <a:r>
              <a:rPr lang="hu-HU" dirty="0" err="1" smtClean="0"/>
              <a:t>transparent</a:t>
            </a:r>
            <a:r>
              <a:rPr lang="hu-HU" dirty="0" smtClean="0"/>
              <a:t> </a:t>
            </a:r>
            <a:r>
              <a:rPr lang="hu-HU" dirty="0" err="1" smtClean="0"/>
              <a:t>data</a:t>
            </a:r>
            <a:endParaRPr lang="hu-HU" dirty="0" smtClean="0"/>
          </a:p>
          <a:p>
            <a:r>
              <a:rPr lang="hu-HU" dirty="0" smtClean="0"/>
              <a:t>egyelőre </a:t>
            </a:r>
            <a:r>
              <a:rPr lang="hu-HU" dirty="0" err="1" smtClean="0"/>
              <a:t>Beta</a:t>
            </a:r>
            <a:r>
              <a:rPr lang="hu-HU" dirty="0" smtClean="0"/>
              <a:t> szolgáltatás</a:t>
            </a:r>
          </a:p>
          <a:p>
            <a:r>
              <a:rPr lang="hu-HU" dirty="0" smtClean="0"/>
              <a:t>Források: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7" t="21456" r="32749" b="32115"/>
          <a:stretch/>
        </p:blipFill>
        <p:spPr bwMode="auto">
          <a:xfrm>
            <a:off x="2843808" y="3257616"/>
            <a:ext cx="6105379" cy="3396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78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Tudománymetria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Mérhető-e a tudomány?</a:t>
            </a:r>
          </a:p>
          <a:p>
            <a:r>
              <a:rPr lang="hu-HU" dirty="0" smtClean="0"/>
              <a:t>Ha igen, hogyan?</a:t>
            </a:r>
          </a:p>
          <a:p>
            <a:r>
              <a:rPr lang="hu-HU" dirty="0" smtClean="0"/>
              <a:t>Mióta kérdés ez?</a:t>
            </a:r>
          </a:p>
          <a:p>
            <a:r>
              <a:rPr lang="hu-HU" dirty="0" smtClean="0"/>
              <a:t>Mik az eddigi válaszok?</a:t>
            </a:r>
          </a:p>
          <a:p>
            <a:r>
              <a:rPr lang="hu-HU" dirty="0" smtClean="0"/>
              <a:t>Ezek miért nem kielégítőek?</a:t>
            </a:r>
          </a:p>
          <a:p>
            <a:r>
              <a:rPr lang="hu-HU" dirty="0" smtClean="0"/>
              <a:t>Elég felelősségteljesen használjuk-e a </a:t>
            </a:r>
            <a:r>
              <a:rPr lang="hu-HU" dirty="0" err="1" smtClean="0"/>
              <a:t>bibliometriai</a:t>
            </a:r>
            <a:r>
              <a:rPr lang="hu-HU" dirty="0" smtClean="0"/>
              <a:t> mutatókat?</a:t>
            </a:r>
          </a:p>
          <a:p>
            <a:r>
              <a:rPr lang="hu-HU" dirty="0" smtClean="0"/>
              <a:t>Mit hozhat az új irány -&gt; Alternatív metrikák</a:t>
            </a:r>
          </a:p>
          <a:p>
            <a:r>
              <a:rPr lang="hu-HU" dirty="0" smtClean="0"/>
              <a:t>Mi a könyvtárak szerepe mindebben?</a:t>
            </a:r>
            <a:endParaRPr lang="hu-HU" dirty="0"/>
          </a:p>
        </p:txBody>
      </p:sp>
      <p:pic>
        <p:nvPicPr>
          <p:cNvPr id="1026" name="Picture 2" descr="Képtalálat a következőre: „universities ranking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621" y="1628800"/>
            <a:ext cx="3420379" cy="225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58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Kutatástámogatási szolgáltatások előkészítő munkálatai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2348880"/>
            <a:ext cx="8229600" cy="3777283"/>
          </a:xfrm>
        </p:spPr>
        <p:txBody>
          <a:bodyPr>
            <a:normAutofit/>
          </a:bodyPr>
          <a:lstStyle/>
          <a:p>
            <a:r>
              <a:rPr lang="hu-HU" dirty="0" smtClean="0"/>
              <a:t>Metrikák az egyetemi publikációs keretrendszerben (University of Nottingham)</a:t>
            </a:r>
          </a:p>
          <a:p>
            <a:r>
              <a:rPr lang="hu-HU" dirty="0" err="1"/>
              <a:t>Responsible</a:t>
            </a:r>
            <a:r>
              <a:rPr lang="hu-HU" dirty="0"/>
              <a:t> </a:t>
            </a:r>
            <a:r>
              <a:rPr lang="hu-HU" dirty="0" err="1"/>
              <a:t>Metrics</a:t>
            </a:r>
            <a:r>
              <a:rPr lang="hu-HU" dirty="0"/>
              <a:t> – könnyebb mondani, mint megcsinálni? (</a:t>
            </a:r>
            <a:r>
              <a:rPr lang="hu-HU" dirty="0" err="1"/>
              <a:t>Lizzie</a:t>
            </a:r>
            <a:r>
              <a:rPr lang="hu-HU" dirty="0"/>
              <a:t> </a:t>
            </a:r>
            <a:r>
              <a:rPr lang="hu-HU" dirty="0" err="1" smtClean="0"/>
              <a:t>Gadd</a:t>
            </a:r>
            <a:r>
              <a:rPr lang="hu-HU" dirty="0" smtClean="0"/>
              <a:t>, </a:t>
            </a:r>
            <a:r>
              <a:rPr lang="hu-HU" dirty="0" err="1"/>
              <a:t>Loughborough</a:t>
            </a:r>
            <a:r>
              <a:rPr lang="hu-HU" dirty="0"/>
              <a:t> University)</a:t>
            </a:r>
          </a:p>
          <a:p>
            <a:r>
              <a:rPr lang="hu-HU" dirty="0"/>
              <a:t>Hogyan fogjunk hozzá a kutatástámogatás megszervezéséhez</a:t>
            </a:r>
            <a:r>
              <a:rPr lang="hu-HU" dirty="0" smtClean="0"/>
              <a:t>? (</a:t>
            </a:r>
            <a:r>
              <a:rPr lang="hu-HU" dirty="0" err="1"/>
              <a:t>Katherine</a:t>
            </a:r>
            <a:r>
              <a:rPr lang="hu-HU" dirty="0"/>
              <a:t> </a:t>
            </a:r>
            <a:r>
              <a:rPr lang="hu-HU" dirty="0" smtClean="0"/>
              <a:t>Stephen)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4467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Kutatástámogatási szolgáltatások esettanulmányai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 fontScale="70000" lnSpcReduction="20000"/>
          </a:bodyPr>
          <a:lstStyle/>
          <a:p>
            <a:r>
              <a:rPr lang="hu-HU" dirty="0" smtClean="0"/>
              <a:t>Kapcsolattartó könyvtárosok </a:t>
            </a:r>
            <a:r>
              <a:rPr lang="hu-HU" dirty="0" err="1" smtClean="0"/>
              <a:t>bibliometriai</a:t>
            </a:r>
            <a:r>
              <a:rPr lang="hu-HU" dirty="0" smtClean="0"/>
              <a:t> kompetenciáinak felmérése (Karen </a:t>
            </a:r>
            <a:r>
              <a:rPr lang="hu-HU" dirty="0" err="1" smtClean="0"/>
              <a:t>Rowlett</a:t>
            </a:r>
            <a:r>
              <a:rPr lang="hu-HU" dirty="0" smtClean="0"/>
              <a:t>, University of </a:t>
            </a:r>
            <a:r>
              <a:rPr lang="hu-HU" dirty="0" err="1" smtClean="0"/>
              <a:t>Reading</a:t>
            </a:r>
            <a:r>
              <a:rPr lang="hu-HU" dirty="0" smtClean="0"/>
              <a:t>)</a:t>
            </a:r>
          </a:p>
          <a:p>
            <a:r>
              <a:rPr lang="hu-HU" dirty="0" smtClean="0"/>
              <a:t>17 kapcsolattartó könyvtárosi, nem túl kielégítő eredmények</a:t>
            </a:r>
          </a:p>
          <a:p>
            <a:r>
              <a:rPr lang="hu-HU" dirty="0" smtClean="0"/>
              <a:t>Képzés kell, a következő területeken:</a:t>
            </a:r>
          </a:p>
          <a:p>
            <a:pPr lvl="1"/>
            <a:r>
              <a:rPr lang="hu-HU" dirty="0" smtClean="0"/>
              <a:t>A publikálási folyamat egésze (a publikáció írásától a megjelenéséig)</a:t>
            </a:r>
          </a:p>
          <a:p>
            <a:pPr lvl="1"/>
            <a:r>
              <a:rPr lang="hu-HU" dirty="0" smtClean="0"/>
              <a:t>Open Access</a:t>
            </a:r>
          </a:p>
          <a:p>
            <a:pPr lvl="1"/>
            <a:r>
              <a:rPr lang="hu-HU" dirty="0" smtClean="0"/>
              <a:t>Digitális kutatói azonosítók használata (és kutatói közösségi platformok használata az egyéni teljesítmény </a:t>
            </a:r>
            <a:r>
              <a:rPr lang="hu-HU" dirty="0" err="1" smtClean="0"/>
              <a:t>promotálására</a:t>
            </a:r>
            <a:r>
              <a:rPr lang="hu-HU" dirty="0" smtClean="0"/>
              <a:t>)</a:t>
            </a:r>
          </a:p>
          <a:p>
            <a:pPr lvl="1"/>
            <a:r>
              <a:rPr lang="hu-HU" dirty="0" err="1" smtClean="0"/>
              <a:t>Bibliometriai</a:t>
            </a:r>
            <a:r>
              <a:rPr lang="hu-HU" dirty="0" smtClean="0"/>
              <a:t> alapfogalmak (klasszikus mutatók, előnyei, hátrányai, mit jelentenek és mit nem)</a:t>
            </a:r>
          </a:p>
          <a:p>
            <a:pPr lvl="1"/>
            <a:r>
              <a:rPr lang="hu-HU" dirty="0" err="1" smtClean="0"/>
              <a:t>Altmetrics</a:t>
            </a:r>
            <a:r>
              <a:rPr lang="hu-HU" dirty="0" smtClean="0"/>
              <a:t> (további metrikák)</a:t>
            </a:r>
          </a:p>
          <a:p>
            <a:r>
              <a:rPr lang="hu-HU" dirty="0" smtClean="0"/>
              <a:t>Olyan képzési anyagot terveznek összeállítani, amely a továbbiakban a fiatal kutatók edukációjára is alkalmas lesz.</a:t>
            </a:r>
          </a:p>
        </p:txBody>
      </p:sp>
    </p:spTree>
    <p:extLst>
      <p:ext uri="{BB962C8B-B14F-4D97-AF65-F5344CB8AC3E}">
        <p14:creationId xmlns:p14="http://schemas.microsoft.com/office/powerpoint/2010/main" val="141538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Kutatástámogatási szolgáltatások esettanulmányai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348880"/>
            <a:ext cx="5050904" cy="3777283"/>
          </a:xfrm>
        </p:spPr>
        <p:txBody>
          <a:bodyPr>
            <a:normAutofit/>
          </a:bodyPr>
          <a:lstStyle/>
          <a:p>
            <a:r>
              <a:rPr lang="hu-HU" dirty="0" smtClean="0"/>
              <a:t>Egyetemi rangsorokon alapuló kutatástámogatás (Alicia </a:t>
            </a:r>
            <a:r>
              <a:rPr lang="hu-HU" dirty="0" err="1" smtClean="0"/>
              <a:t>Fátima</a:t>
            </a:r>
            <a:r>
              <a:rPr lang="hu-HU" dirty="0" smtClean="0"/>
              <a:t> </a:t>
            </a:r>
            <a:r>
              <a:rPr lang="hu-HU" dirty="0" err="1" smtClean="0"/>
              <a:t>Gómez</a:t>
            </a:r>
            <a:r>
              <a:rPr lang="hu-HU" dirty="0" smtClean="0"/>
              <a:t> </a:t>
            </a:r>
            <a:r>
              <a:rPr lang="hu-HU" dirty="0" err="1" smtClean="0"/>
              <a:t>Sanchez</a:t>
            </a:r>
            <a:r>
              <a:rPr lang="hu-HU" dirty="0" smtClean="0"/>
              <a:t>, University of </a:t>
            </a:r>
            <a:r>
              <a:rPr lang="hu-HU" dirty="0" err="1" smtClean="0"/>
              <a:t>Hertfordshire</a:t>
            </a:r>
            <a:r>
              <a:rPr lang="hu-HU" dirty="0" smtClean="0"/>
              <a:t>)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4" t="13771" r="44165"/>
          <a:stretch/>
        </p:blipFill>
        <p:spPr bwMode="auto">
          <a:xfrm>
            <a:off x="5777440" y="2348879"/>
            <a:ext cx="2682992" cy="409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085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Kutatástámogatási szolgáltatások esettanulmányai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348880"/>
            <a:ext cx="5482952" cy="3777283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>
                <a:hlinkClick r:id="rId2"/>
              </a:rPr>
              <a:t>Leiden </a:t>
            </a:r>
            <a:r>
              <a:rPr lang="hu-HU" dirty="0" err="1" smtClean="0">
                <a:hlinkClick r:id="rId2"/>
              </a:rPr>
              <a:t>Manifesto</a:t>
            </a:r>
            <a:r>
              <a:rPr lang="hu-HU" dirty="0" smtClean="0"/>
              <a:t>, mint „vásárlói tájékoztató címke” (University of </a:t>
            </a:r>
            <a:r>
              <a:rPr lang="hu-HU" dirty="0" err="1" smtClean="0"/>
              <a:t>Copenhagen</a:t>
            </a:r>
            <a:r>
              <a:rPr lang="hu-HU" dirty="0" smtClean="0"/>
              <a:t>).</a:t>
            </a:r>
          </a:p>
          <a:p>
            <a:r>
              <a:rPr lang="hu-HU" dirty="0" err="1" smtClean="0"/>
              <a:t>Repozitóriumi</a:t>
            </a:r>
            <a:r>
              <a:rPr lang="hu-HU" dirty="0" smtClean="0"/>
              <a:t> tételek „minősítése”</a:t>
            </a:r>
          </a:p>
          <a:p>
            <a:r>
              <a:rPr lang="hu-HU" dirty="0" smtClean="0"/>
              <a:t>Egy tanszékkel próbálták ki.</a:t>
            </a:r>
          </a:p>
          <a:p>
            <a:r>
              <a:rPr lang="hu-HU" dirty="0" smtClean="0"/>
              <a:t>A fogadtatás nem volt egyértelműen pozitív.</a:t>
            </a:r>
          </a:p>
          <a:p>
            <a:r>
              <a:rPr lang="hu-HU" dirty="0" smtClean="0"/>
              <a:t>„sokat tanultak belőle”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092784"/>
            <a:ext cx="2520280" cy="3993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617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„</a:t>
            </a:r>
            <a:r>
              <a:rPr lang="hu-HU" dirty="0" err="1" smtClean="0"/>
              <a:t>Birds</a:t>
            </a:r>
            <a:r>
              <a:rPr lang="hu-HU" dirty="0" smtClean="0"/>
              <a:t> of a </a:t>
            </a:r>
            <a:r>
              <a:rPr lang="hu-HU" dirty="0" err="1" smtClean="0"/>
              <a:t>Feather</a:t>
            </a:r>
            <a:r>
              <a:rPr lang="hu-HU" dirty="0" smtClean="0"/>
              <a:t> </a:t>
            </a:r>
            <a:r>
              <a:rPr lang="hu-HU" dirty="0" err="1" smtClean="0"/>
              <a:t>groups</a:t>
            </a:r>
            <a:r>
              <a:rPr lang="hu-HU" dirty="0" smtClean="0"/>
              <a:t>” csoportfoglalkozások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564905"/>
            <a:ext cx="8229600" cy="2736304"/>
          </a:xfrm>
        </p:spPr>
        <p:txBody>
          <a:bodyPr/>
          <a:lstStyle/>
          <a:p>
            <a:r>
              <a:rPr lang="hu-HU" dirty="0" smtClean="0"/>
              <a:t>Hogyan fogjunk hozzá? (</a:t>
            </a:r>
            <a:r>
              <a:rPr lang="hu-HU" dirty="0" err="1" smtClean="0"/>
              <a:t>Katherine</a:t>
            </a:r>
            <a:r>
              <a:rPr lang="hu-HU" dirty="0" smtClean="0"/>
              <a:t> Stephen)</a:t>
            </a:r>
          </a:p>
          <a:p>
            <a:r>
              <a:rPr lang="hu-HU" dirty="0" smtClean="0"/>
              <a:t>Úton vagyunk (</a:t>
            </a:r>
            <a:r>
              <a:rPr lang="hu-HU" dirty="0" err="1" smtClean="0"/>
              <a:t>Katie</a:t>
            </a:r>
            <a:r>
              <a:rPr lang="hu-HU" dirty="0" smtClean="0"/>
              <a:t> </a:t>
            </a:r>
            <a:r>
              <a:rPr lang="hu-HU" dirty="0" err="1" smtClean="0"/>
              <a:t>Fraser</a:t>
            </a:r>
            <a:r>
              <a:rPr lang="hu-HU" dirty="0" smtClean="0"/>
              <a:t>)</a:t>
            </a:r>
          </a:p>
          <a:p>
            <a:r>
              <a:rPr lang="hu-HU" dirty="0" smtClean="0"/>
              <a:t>Összefoglalás, tapasztalatok (</a:t>
            </a:r>
            <a:r>
              <a:rPr lang="hu-HU" dirty="0" err="1" smtClean="0"/>
              <a:t>Lizzie</a:t>
            </a:r>
            <a:r>
              <a:rPr lang="hu-HU" dirty="0" smtClean="0"/>
              <a:t> </a:t>
            </a:r>
            <a:r>
              <a:rPr lang="hu-HU" dirty="0" err="1" smtClean="0"/>
              <a:t>Gadd</a:t>
            </a:r>
            <a:r>
              <a:rPr lang="hu-HU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5662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Felhasznált források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err="1" smtClean="0"/>
              <a:t>Altmetric.com</a:t>
            </a:r>
            <a:endParaRPr lang="hu-HU" dirty="0" smtClean="0"/>
          </a:p>
          <a:p>
            <a:r>
              <a:rPr lang="hu-HU" dirty="0" err="1" smtClean="0"/>
              <a:t>Snowballmetrics.com</a:t>
            </a:r>
            <a:endParaRPr lang="hu-HU" dirty="0" smtClean="0"/>
          </a:p>
          <a:p>
            <a:r>
              <a:rPr lang="hu-HU" dirty="0" err="1" smtClean="0"/>
              <a:t>Elsevier.com</a:t>
            </a:r>
            <a:endParaRPr lang="hu-HU" dirty="0" smtClean="0"/>
          </a:p>
          <a:p>
            <a:r>
              <a:rPr lang="hu-HU" dirty="0" err="1" smtClean="0"/>
              <a:t>Betscolleges.edu</a:t>
            </a:r>
            <a:endParaRPr lang="hu-HU" dirty="0" smtClean="0"/>
          </a:p>
          <a:p>
            <a:r>
              <a:rPr lang="hu-HU" dirty="0" err="1" smtClean="0"/>
              <a:t>Responsible</a:t>
            </a:r>
            <a:r>
              <a:rPr lang="hu-HU" dirty="0" smtClean="0"/>
              <a:t> </a:t>
            </a:r>
            <a:r>
              <a:rPr lang="hu-HU" dirty="0" err="1" smtClean="0"/>
              <a:t>Use</a:t>
            </a:r>
            <a:r>
              <a:rPr lang="hu-HU" dirty="0" smtClean="0"/>
              <a:t> of </a:t>
            </a:r>
            <a:r>
              <a:rPr lang="hu-HU" dirty="0" err="1" smtClean="0"/>
              <a:t>Bibliometrics</a:t>
            </a:r>
            <a:r>
              <a:rPr lang="hu-HU" dirty="0" smtClean="0"/>
              <a:t> c. szakmai nap előadásai (2018. január 30. London, The </a:t>
            </a:r>
            <a:r>
              <a:rPr lang="hu-HU" dirty="0" err="1" smtClean="0"/>
              <a:t>Stable</a:t>
            </a:r>
            <a:r>
              <a:rPr lang="hu-HU" dirty="0" smtClean="0"/>
              <a:t>)</a:t>
            </a:r>
          </a:p>
          <a:p>
            <a:r>
              <a:rPr lang="hu-HU" dirty="0"/>
              <a:t>Diana </a:t>
            </a:r>
            <a:r>
              <a:rPr lang="hu-HU" dirty="0" err="1"/>
              <a:t>Hicks</a:t>
            </a:r>
            <a:r>
              <a:rPr lang="hu-HU" dirty="0"/>
              <a:t>, Paul </a:t>
            </a:r>
            <a:r>
              <a:rPr lang="hu-HU" dirty="0" err="1"/>
              <a:t>Wouters</a:t>
            </a:r>
            <a:r>
              <a:rPr lang="hu-HU" dirty="0"/>
              <a:t>, </a:t>
            </a:r>
            <a:r>
              <a:rPr lang="hu-HU" dirty="0" err="1"/>
              <a:t>Ludo</a:t>
            </a:r>
            <a:r>
              <a:rPr lang="hu-HU" dirty="0"/>
              <a:t> </a:t>
            </a:r>
            <a:r>
              <a:rPr lang="hu-HU" dirty="0" err="1"/>
              <a:t>Waltman</a:t>
            </a:r>
            <a:r>
              <a:rPr lang="hu-HU" dirty="0"/>
              <a:t>, </a:t>
            </a:r>
            <a:r>
              <a:rPr lang="hu-HU" dirty="0" err="1"/>
              <a:t>Sarah</a:t>
            </a:r>
            <a:r>
              <a:rPr lang="hu-HU" dirty="0"/>
              <a:t> de </a:t>
            </a:r>
            <a:r>
              <a:rPr lang="hu-HU" dirty="0" err="1"/>
              <a:t>Rijcke</a:t>
            </a:r>
            <a:r>
              <a:rPr lang="hu-HU" dirty="0"/>
              <a:t>, </a:t>
            </a:r>
            <a:r>
              <a:rPr lang="hu-HU" dirty="0" err="1"/>
              <a:t>Ismael</a:t>
            </a:r>
            <a:r>
              <a:rPr lang="hu-HU" dirty="0"/>
              <a:t> </a:t>
            </a:r>
            <a:r>
              <a:rPr lang="hu-HU" dirty="0" err="1"/>
              <a:t>Rafols</a:t>
            </a:r>
            <a:r>
              <a:rPr lang="hu-HU" dirty="0"/>
              <a:t>: </a:t>
            </a:r>
            <a:r>
              <a:rPr lang="hu-HU" dirty="0" err="1"/>
              <a:t>Bibliometrics</a:t>
            </a:r>
            <a:r>
              <a:rPr lang="hu-HU" dirty="0"/>
              <a:t>: The Leiden </a:t>
            </a:r>
            <a:r>
              <a:rPr lang="hu-HU" dirty="0" err="1"/>
              <a:t>Manifesto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research</a:t>
            </a:r>
            <a:r>
              <a:rPr lang="hu-HU" dirty="0"/>
              <a:t> </a:t>
            </a:r>
            <a:r>
              <a:rPr lang="hu-HU" dirty="0" err="1"/>
              <a:t>metrics</a:t>
            </a:r>
            <a:r>
              <a:rPr lang="hu-HU" dirty="0"/>
              <a:t>. </a:t>
            </a:r>
            <a:r>
              <a:rPr lang="hu-HU" dirty="0" err="1"/>
              <a:t>Nature</a:t>
            </a:r>
            <a:r>
              <a:rPr lang="hu-HU" dirty="0"/>
              <a:t>, </a:t>
            </a:r>
            <a:r>
              <a:rPr lang="hu-HU" dirty="0" smtClean="0"/>
              <a:t>520, p. 429-431.</a:t>
            </a:r>
          </a:p>
          <a:p>
            <a:r>
              <a:rPr lang="en-US" dirty="0"/>
              <a:t>San Francisco Declaration on Research </a:t>
            </a:r>
            <a:r>
              <a:rPr lang="en-US" dirty="0" smtClean="0"/>
              <a:t>Assessment</a:t>
            </a:r>
            <a:r>
              <a:rPr lang="hu-HU" dirty="0" smtClean="0"/>
              <a:t>. https://sfdora.org/read/</a:t>
            </a:r>
          </a:p>
        </p:txBody>
      </p:sp>
    </p:spTree>
    <p:extLst>
      <p:ext uri="{BB962C8B-B14F-4D97-AF65-F5344CB8AC3E}">
        <p14:creationId xmlns:p14="http://schemas.microsoft.com/office/powerpoint/2010/main" val="294045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3568" y="1052736"/>
            <a:ext cx="8013192" cy="1204728"/>
          </a:xfrm>
        </p:spPr>
        <p:txBody>
          <a:bodyPr>
            <a:noAutofit/>
          </a:bodyPr>
          <a:lstStyle/>
          <a:p>
            <a:pPr algn="ctr"/>
            <a:r>
              <a:rPr lang="hu-HU" sz="4400" dirty="0"/>
              <a:t>Köszönöm a figyelmet!</a:t>
            </a:r>
          </a:p>
        </p:txBody>
      </p:sp>
      <p:pic>
        <p:nvPicPr>
          <p:cNvPr id="6" name="Kép hely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5" t="10897" r="17295" b="14452"/>
          <a:stretch/>
        </p:blipFill>
        <p:spPr>
          <a:xfrm>
            <a:off x="1331640" y="2708920"/>
            <a:ext cx="6247397" cy="401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43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75520"/>
          </a:xfrm>
        </p:spPr>
        <p:txBody>
          <a:bodyPr/>
          <a:lstStyle/>
          <a:p>
            <a:r>
              <a:rPr lang="hu-HU" dirty="0" smtClean="0"/>
              <a:t>Hivatkozás alapú metrikák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858920"/>
            <a:ext cx="8229600" cy="4625609"/>
          </a:xfrm>
        </p:spPr>
        <p:txBody>
          <a:bodyPr>
            <a:normAutofit/>
          </a:bodyPr>
          <a:lstStyle/>
          <a:p>
            <a:r>
              <a:rPr lang="hu-HU" dirty="0" smtClean="0"/>
              <a:t>IF: </a:t>
            </a:r>
            <a:r>
              <a:rPr lang="hu-HU" dirty="0" err="1" smtClean="0"/>
              <a:t>Impakt</a:t>
            </a:r>
            <a:r>
              <a:rPr lang="hu-HU" dirty="0" smtClean="0"/>
              <a:t> Faktor</a:t>
            </a:r>
          </a:p>
          <a:p>
            <a:pPr marL="457200" lvl="1" indent="0">
              <a:buNone/>
            </a:pPr>
            <a:r>
              <a:rPr lang="hu-HU" dirty="0" smtClean="0"/>
              <a:t>…és a belőle származtatott mutatók</a:t>
            </a:r>
          </a:p>
          <a:p>
            <a:r>
              <a:rPr lang="hu-HU" dirty="0" smtClean="0"/>
              <a:t>SJR: </a:t>
            </a:r>
            <a:r>
              <a:rPr lang="hu-HU" dirty="0" err="1" smtClean="0"/>
              <a:t>Scimago</a:t>
            </a:r>
            <a:r>
              <a:rPr lang="hu-HU" dirty="0" smtClean="0"/>
              <a:t> rangsorok</a:t>
            </a:r>
          </a:p>
          <a:p>
            <a:pPr marL="457200" lvl="1" indent="0">
              <a:buNone/>
            </a:pPr>
            <a:r>
              <a:rPr lang="hu-HU" dirty="0" smtClean="0"/>
              <a:t>…a bűvös „Q”</a:t>
            </a:r>
            <a:r>
              <a:rPr lang="hu-HU" dirty="0" err="1" smtClean="0"/>
              <a:t>-k</a:t>
            </a:r>
            <a:r>
              <a:rPr lang="hu-HU" dirty="0" smtClean="0"/>
              <a:t> és „D”</a:t>
            </a:r>
            <a:r>
              <a:rPr lang="hu-HU" dirty="0" err="1" smtClean="0"/>
              <a:t>-k</a:t>
            </a:r>
            <a:endParaRPr lang="hu-HU" sz="3200" dirty="0"/>
          </a:p>
          <a:p>
            <a:r>
              <a:rPr lang="hu-HU" dirty="0" smtClean="0"/>
              <a:t>GS: </a:t>
            </a:r>
            <a:r>
              <a:rPr lang="hu-HU" dirty="0" err="1" smtClean="0"/>
              <a:t>Google</a:t>
            </a:r>
            <a:r>
              <a:rPr lang="hu-HU" dirty="0" smtClean="0"/>
              <a:t> </a:t>
            </a:r>
            <a:r>
              <a:rPr lang="hu-HU" dirty="0" err="1" smtClean="0"/>
              <a:t>Scholar</a:t>
            </a:r>
            <a:endParaRPr lang="hu-HU" dirty="0"/>
          </a:p>
          <a:p>
            <a:pPr marL="457200" lvl="1" indent="0">
              <a:buNone/>
            </a:pPr>
            <a:r>
              <a:rPr lang="hu-HU" dirty="0" smtClean="0"/>
              <a:t>h-index, i10 index</a:t>
            </a:r>
          </a:p>
          <a:p>
            <a:r>
              <a:rPr lang="hu-HU" dirty="0" smtClean="0"/>
              <a:t>Kit/mit mérnek valójában?</a:t>
            </a:r>
          </a:p>
          <a:p>
            <a:r>
              <a:rPr lang="hu-HU" dirty="0" smtClean="0"/>
              <a:t>Hogyan használják?</a:t>
            </a:r>
            <a:endParaRPr lang="hu-HU" dirty="0"/>
          </a:p>
        </p:txBody>
      </p:sp>
      <p:pic>
        <p:nvPicPr>
          <p:cNvPr id="2054" name="Picture 6" descr="Képtalálat a következőre: „web of science logo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844824"/>
            <a:ext cx="2448272" cy="114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717032"/>
            <a:ext cx="2935213" cy="730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57"/>
          <a:stretch/>
        </p:blipFill>
        <p:spPr bwMode="auto">
          <a:xfrm>
            <a:off x="5542195" y="4941168"/>
            <a:ext cx="3299073" cy="978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88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Szakterület-specifikus „egyéb” metrikák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Pl. Erdős-szám – kapcsolat-alapú metrika (</a:t>
            </a:r>
            <a:r>
              <a:rPr lang="hu-HU" dirty="0"/>
              <a:t>c</a:t>
            </a:r>
            <a:r>
              <a:rPr lang="hu-HU" dirty="0" smtClean="0"/>
              <a:t>sak a matematikus társadalom érti, miért fontos)</a:t>
            </a:r>
          </a:p>
          <a:p>
            <a:pPr marL="118872" indent="0">
              <a:buNone/>
            </a:pPr>
            <a:endParaRPr lang="hu-HU" dirty="0" smtClean="0"/>
          </a:p>
          <a:p>
            <a:pPr marL="118872" indent="0">
              <a:buNone/>
            </a:pPr>
            <a:endParaRPr lang="hu-HU" dirty="0"/>
          </a:p>
          <a:p>
            <a:pPr marL="118872" indent="0">
              <a:buNone/>
            </a:pPr>
            <a:endParaRPr lang="hu-HU" dirty="0" smtClean="0"/>
          </a:p>
          <a:p>
            <a:pPr marL="118872" indent="0">
              <a:buNone/>
            </a:pPr>
            <a:endParaRPr lang="hu-HU" dirty="0" smtClean="0"/>
          </a:p>
          <a:p>
            <a:r>
              <a:rPr lang="hu-HU" dirty="0" smtClean="0"/>
              <a:t>MTA Tudományterületi listák (kategóriákkal vagy anélkül)(mi kerül a listákra?, miért?)</a:t>
            </a:r>
            <a:endParaRPr lang="hu-H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7" t="12188" r="45690" b="53873"/>
          <a:stretch/>
        </p:blipFill>
        <p:spPr bwMode="auto">
          <a:xfrm>
            <a:off x="2411760" y="2924944"/>
            <a:ext cx="5424908" cy="2200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643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Felelősségteljes használat aspektusai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dirty="0" smtClean="0"/>
              <a:t>Valóban jó mutató legyen, segítségével ténylegesen össze lehessen hasonlítani:</a:t>
            </a:r>
          </a:p>
          <a:p>
            <a:pPr lvl="1"/>
            <a:r>
              <a:rPr lang="hu-HU" dirty="0"/>
              <a:t>e</a:t>
            </a:r>
            <a:r>
              <a:rPr lang="hu-HU" dirty="0" smtClean="0"/>
              <a:t>gy adott tudományterületen dolgozó kutatók teljesítményét;</a:t>
            </a:r>
          </a:p>
          <a:p>
            <a:pPr lvl="1"/>
            <a:r>
              <a:rPr lang="hu-HU" dirty="0" smtClean="0"/>
              <a:t>egy adott tudományterületen keletkezett tudományos eredmények hatását;</a:t>
            </a:r>
          </a:p>
          <a:p>
            <a:pPr lvl="1"/>
            <a:r>
              <a:rPr lang="hu-HU" dirty="0" smtClean="0"/>
              <a:t>több tudományterületen keletkezett eredmény tudomány egészére gyakorolt hatását;</a:t>
            </a:r>
          </a:p>
          <a:p>
            <a:pPr lvl="1"/>
            <a:r>
              <a:rPr lang="hu-HU" dirty="0" smtClean="0"/>
              <a:t>több tudományterületen keletkezett eredmény társadalomra gyakorolt hatását;</a:t>
            </a:r>
          </a:p>
          <a:p>
            <a:r>
              <a:rPr lang="hu-HU" dirty="0" smtClean="0"/>
              <a:t>Miért, kinek fontos ez?</a:t>
            </a:r>
          </a:p>
          <a:p>
            <a:pPr lvl="1"/>
            <a:r>
              <a:rPr lang="hu-HU" dirty="0" smtClean="0"/>
              <a:t>Az intézménynek (presztízs).</a:t>
            </a:r>
          </a:p>
          <a:p>
            <a:pPr lvl="1"/>
            <a:r>
              <a:rPr lang="hu-HU" dirty="0" smtClean="0"/>
              <a:t>A fenntartónak (költséghatékonyság).</a:t>
            </a:r>
          </a:p>
          <a:p>
            <a:pPr lvl="1"/>
            <a:r>
              <a:rPr lang="hu-HU" dirty="0" smtClean="0"/>
              <a:t>A társadalomnak (transzparencia).</a:t>
            </a:r>
          </a:p>
        </p:txBody>
      </p:sp>
    </p:spTree>
    <p:extLst>
      <p:ext uri="{BB962C8B-B14F-4D97-AF65-F5344CB8AC3E}">
        <p14:creationId xmlns:p14="http://schemas.microsoft.com/office/powerpoint/2010/main" val="11407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Forum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Responsible</a:t>
            </a:r>
            <a:r>
              <a:rPr lang="hu-HU" dirty="0" smtClean="0"/>
              <a:t> Research </a:t>
            </a:r>
            <a:r>
              <a:rPr lang="hu-HU" dirty="0" err="1" smtClean="0"/>
              <a:t>Metrics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u-HU" dirty="0" smtClean="0"/>
              <a:t>Prof. David Price, UCL Vice </a:t>
            </a:r>
            <a:r>
              <a:rPr lang="hu-HU" dirty="0" err="1" smtClean="0"/>
              <a:t>Provost</a:t>
            </a:r>
            <a:endParaRPr lang="hu-HU" dirty="0" smtClean="0"/>
          </a:p>
          <a:p>
            <a:r>
              <a:rPr lang="hu-HU" dirty="0" err="1" smtClean="0"/>
              <a:t>Elizabeth</a:t>
            </a:r>
            <a:r>
              <a:rPr lang="hu-HU" dirty="0" smtClean="0"/>
              <a:t> </a:t>
            </a:r>
            <a:r>
              <a:rPr lang="hu-HU" dirty="0" err="1" smtClean="0"/>
              <a:t>Gadd</a:t>
            </a:r>
            <a:endParaRPr lang="hu-HU" dirty="0" smtClean="0"/>
          </a:p>
          <a:p>
            <a:r>
              <a:rPr lang="hu-HU" dirty="0"/>
              <a:t>A Forum résztvevői: egyetemek képviselői, fenntartók, finanszírozó testületek, politikai döntéshozók -&gt; mi lenne a megfelelő modell az eddigi gyakorlat helyett brit kontextusban?</a:t>
            </a:r>
          </a:p>
          <a:p>
            <a:r>
              <a:rPr lang="hu-HU" dirty="0" smtClean="0"/>
              <a:t>Iránymutató dokumentumok: San Francisco </a:t>
            </a:r>
            <a:r>
              <a:rPr lang="hu-HU" dirty="0" err="1" smtClean="0"/>
              <a:t>Declaration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Research </a:t>
            </a:r>
            <a:r>
              <a:rPr lang="hu-HU" dirty="0" err="1" smtClean="0"/>
              <a:t>Assessment</a:t>
            </a:r>
            <a:r>
              <a:rPr lang="hu-HU" dirty="0" smtClean="0"/>
              <a:t> (</a:t>
            </a:r>
            <a:r>
              <a:rPr lang="hu-HU" dirty="0" smtClean="0">
                <a:hlinkClick r:id="rId2"/>
              </a:rPr>
              <a:t>DORA</a:t>
            </a:r>
            <a:r>
              <a:rPr lang="hu-HU" dirty="0" smtClean="0"/>
              <a:t>), </a:t>
            </a:r>
            <a:r>
              <a:rPr lang="hu-HU" dirty="0" smtClean="0">
                <a:hlinkClick r:id="rId3"/>
              </a:rPr>
              <a:t>Leiden </a:t>
            </a:r>
            <a:r>
              <a:rPr lang="hu-HU" dirty="0" err="1" smtClean="0">
                <a:hlinkClick r:id="rId3"/>
              </a:rPr>
              <a:t>Manifesto</a:t>
            </a:r>
            <a:r>
              <a:rPr lang="hu-HU" dirty="0" smtClean="0">
                <a:hlinkClick r:id="rId3"/>
              </a:rPr>
              <a:t> </a:t>
            </a:r>
            <a:r>
              <a:rPr lang="hu-HU" dirty="0" smtClean="0"/>
              <a:t>(újra kell gondolni a tudományos metrikákat használatukat, mert jelenleg nem jól használjuk őket).</a:t>
            </a:r>
          </a:p>
          <a:p>
            <a:pPr lvl="1"/>
            <a:r>
              <a:rPr lang="hu-HU" dirty="0" smtClean="0"/>
              <a:t>tudományterületi sajátosságok figyelembevétele (szükséges lenne, de nehéz kivitelezni, márpedig az egyes területek nem összemérhetők);</a:t>
            </a:r>
          </a:p>
          <a:p>
            <a:pPr lvl="1"/>
            <a:r>
              <a:rPr lang="hu-HU" dirty="0" smtClean="0"/>
              <a:t>hiba a folyóiratrangsorokat az egyes kutatók tudományos teljesítményének indikátoraként alkalmazni;</a:t>
            </a:r>
          </a:p>
          <a:p>
            <a:pPr lvl="1"/>
            <a:r>
              <a:rPr lang="hu-HU" dirty="0" smtClean="0"/>
              <a:t>Objektívebb, méltányosabb mérőszámrendszerek kellenek</a:t>
            </a:r>
          </a:p>
        </p:txBody>
      </p:sp>
    </p:spTree>
    <p:extLst>
      <p:ext uri="{BB962C8B-B14F-4D97-AF65-F5344CB8AC3E}">
        <p14:creationId xmlns:p14="http://schemas.microsoft.com/office/powerpoint/2010/main" val="286207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DORA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/>
              <a:t>San Francisco </a:t>
            </a:r>
            <a:r>
              <a:rPr lang="hu-HU" dirty="0" err="1"/>
              <a:t>Declaration</a:t>
            </a:r>
            <a:r>
              <a:rPr lang="hu-HU" dirty="0"/>
              <a:t> </a:t>
            </a:r>
            <a:r>
              <a:rPr lang="hu-HU" dirty="0" err="1"/>
              <a:t>on</a:t>
            </a:r>
            <a:r>
              <a:rPr lang="hu-HU" dirty="0"/>
              <a:t> Research </a:t>
            </a:r>
            <a:r>
              <a:rPr lang="hu-HU" dirty="0" err="1"/>
              <a:t>Assessment</a:t>
            </a:r>
            <a:endParaRPr lang="hu-HU" dirty="0" smtClean="0"/>
          </a:p>
          <a:p>
            <a:r>
              <a:rPr lang="hu-HU" dirty="0" smtClean="0"/>
              <a:t>Az </a:t>
            </a:r>
            <a:r>
              <a:rPr lang="hu-HU" dirty="0" err="1" smtClean="0"/>
              <a:t>Impact</a:t>
            </a:r>
            <a:r>
              <a:rPr lang="hu-HU" dirty="0" smtClean="0"/>
              <a:t> </a:t>
            </a:r>
            <a:r>
              <a:rPr lang="hu-HU" dirty="0" err="1" smtClean="0"/>
              <a:t>Factor</a:t>
            </a:r>
            <a:r>
              <a:rPr lang="hu-HU" dirty="0" smtClean="0"/>
              <a:t> kritikája, helytelen használata, manipulálhatósága</a:t>
            </a:r>
          </a:p>
          <a:p>
            <a:r>
              <a:rPr lang="hu-HU" dirty="0" smtClean="0"/>
              <a:t>Tanácsok</a:t>
            </a:r>
          </a:p>
          <a:p>
            <a:pPr lvl="1"/>
            <a:r>
              <a:rPr lang="hu-HU" dirty="0" smtClean="0"/>
              <a:t>Általánosan</a:t>
            </a:r>
          </a:p>
          <a:p>
            <a:pPr lvl="1"/>
            <a:r>
              <a:rPr lang="hu-HU" dirty="0" smtClean="0"/>
              <a:t>Finanszírozóknak</a:t>
            </a:r>
          </a:p>
          <a:p>
            <a:pPr lvl="1"/>
            <a:r>
              <a:rPr lang="hu-HU" dirty="0" smtClean="0"/>
              <a:t>Intézményeknek</a:t>
            </a:r>
          </a:p>
          <a:p>
            <a:pPr lvl="1"/>
            <a:r>
              <a:rPr lang="hu-HU" dirty="0" smtClean="0"/>
              <a:t>Kiadóknak</a:t>
            </a:r>
          </a:p>
          <a:p>
            <a:pPr lvl="1"/>
            <a:r>
              <a:rPr lang="hu-HU" dirty="0" smtClean="0"/>
              <a:t>Mutatókat szolgáltató intézményeknek</a:t>
            </a:r>
          </a:p>
          <a:p>
            <a:pPr lvl="1"/>
            <a:r>
              <a:rPr lang="hu-HU" dirty="0" smtClean="0"/>
              <a:t>Egyéni kutatóknak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46979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Leiden </a:t>
            </a:r>
            <a:r>
              <a:rPr lang="hu-HU" dirty="0" err="1" smtClean="0"/>
              <a:t>Manifesto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hu-HU" dirty="0" smtClean="0"/>
              <a:t>A kvantitatív eredményeknek támogatniuk kell a kvalitatív elemzést.</a:t>
            </a:r>
          </a:p>
          <a:p>
            <a:r>
              <a:rPr lang="hu-HU" dirty="0" smtClean="0"/>
              <a:t>A mérés az intézményi kutatási misszióval szemben történik (</a:t>
            </a:r>
            <a:r>
              <a:rPr lang="hu-HU" dirty="0" err="1" smtClean="0"/>
              <a:t>kutatócsoporok</a:t>
            </a:r>
            <a:r>
              <a:rPr lang="hu-HU" dirty="0" smtClean="0"/>
              <a:t>).</a:t>
            </a:r>
          </a:p>
          <a:p>
            <a:r>
              <a:rPr lang="hu-HU" dirty="0" smtClean="0"/>
              <a:t>Helyben releváns kutatás védelme.</a:t>
            </a:r>
          </a:p>
          <a:p>
            <a:r>
              <a:rPr lang="hu-HU" dirty="0" smtClean="0"/>
              <a:t>A mérési módszereknek, a mérés forrásanyagának nyíltnak, átláthatónak, egyszerűnek kell lenni.</a:t>
            </a:r>
          </a:p>
          <a:p>
            <a:r>
              <a:rPr lang="hu-HU" dirty="0" smtClean="0"/>
              <a:t>Adatok ellenőrzésére, elemzésére lehetőséget kell adni, (hiteles adatok alapján lehet csak mérni).</a:t>
            </a:r>
          </a:p>
          <a:p>
            <a:r>
              <a:rPr lang="hu-HU" dirty="0" smtClean="0"/>
              <a:t>Számolnunk kell a publikációs és hivatkozási gyakorlat szakterületenkénti változatosságával.</a:t>
            </a:r>
          </a:p>
          <a:p>
            <a:r>
              <a:rPr lang="hu-HU" dirty="0" smtClean="0"/>
              <a:t>Az egyes kutatói teljesítmény értékelése minőségi értékelésen alapuljon (a legtöbb metrika idővel emelkedő, ami egyértelműen az idősebb kutatóknak kedvez).</a:t>
            </a:r>
          </a:p>
          <a:p>
            <a:r>
              <a:rPr lang="hu-HU" dirty="0" smtClean="0"/>
              <a:t>Kerüljük a „helytelen helyességet” és a „hamis pontosságot” (pl. </a:t>
            </a:r>
            <a:r>
              <a:rPr lang="hu-HU" dirty="0" err="1" smtClean="0"/>
              <a:t>tizedesjegyek</a:t>
            </a:r>
            <a:r>
              <a:rPr lang="hu-HU" dirty="0" smtClean="0"/>
              <a:t> számával való ügyeskedés).</a:t>
            </a:r>
          </a:p>
          <a:p>
            <a:r>
              <a:rPr lang="hu-HU" dirty="0" smtClean="0"/>
              <a:t>Ismerjük fel a mutatórendszerek befolyását a kutatás egészére.</a:t>
            </a:r>
          </a:p>
          <a:p>
            <a:r>
              <a:rPr lang="hu-HU" dirty="0"/>
              <a:t>Rendszeresen </a:t>
            </a:r>
            <a:r>
              <a:rPr lang="hu-HU" dirty="0" smtClean="0"/>
              <a:t>vizsgálni </a:t>
            </a:r>
            <a:r>
              <a:rPr lang="hu-HU" dirty="0"/>
              <a:t>és </a:t>
            </a:r>
            <a:r>
              <a:rPr lang="hu-HU" dirty="0" smtClean="0"/>
              <a:t>frissíteni kell </a:t>
            </a:r>
            <a:r>
              <a:rPr lang="hu-HU" dirty="0"/>
              <a:t>a </a:t>
            </a:r>
            <a:r>
              <a:rPr lang="hu-HU" dirty="0" smtClean="0"/>
              <a:t>mutatókat.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62606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Forum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Responsible</a:t>
            </a:r>
            <a:r>
              <a:rPr lang="hu-HU" dirty="0" smtClean="0"/>
              <a:t> Research </a:t>
            </a:r>
            <a:r>
              <a:rPr lang="hu-HU" dirty="0" err="1" smtClean="0"/>
              <a:t>Metrics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A Forum feladatai:</a:t>
            </a:r>
          </a:p>
          <a:p>
            <a:pPr lvl="1"/>
            <a:r>
              <a:rPr lang="hu-HU" dirty="0"/>
              <a:t>f</a:t>
            </a:r>
            <a:r>
              <a:rPr lang="hu-HU" dirty="0" smtClean="0"/>
              <a:t>elelősségteljes metrikarendszer alapjainak lerakása;</a:t>
            </a:r>
          </a:p>
          <a:p>
            <a:pPr lvl="1"/>
            <a:r>
              <a:rPr lang="hu-HU" dirty="0" smtClean="0"/>
              <a:t>az értékelési és mérési rendszer robusztusságának, átláthatóságának és változatosságának biztosítása;</a:t>
            </a:r>
          </a:p>
          <a:p>
            <a:pPr lvl="1"/>
            <a:r>
              <a:rPr lang="hu-HU" dirty="0"/>
              <a:t>a</a:t>
            </a:r>
            <a:r>
              <a:rPr lang="hu-HU" dirty="0" smtClean="0"/>
              <a:t> DORA alapelveinek implementálása;</a:t>
            </a:r>
          </a:p>
          <a:p>
            <a:pPr lvl="1"/>
            <a:r>
              <a:rPr lang="hu-HU" dirty="0" smtClean="0"/>
              <a:t>az átlátható, nyílt kutatás keretrendszerének kidolgozása;</a:t>
            </a:r>
          </a:p>
          <a:p>
            <a:pPr lvl="1"/>
            <a:r>
              <a:rPr lang="hu-HU" dirty="0"/>
              <a:t>a</a:t>
            </a:r>
            <a:r>
              <a:rPr lang="hu-HU" dirty="0" smtClean="0"/>
              <a:t>z információs infrastruktúra alapjainak megtervezése, amely támogatni tudja a megfelelő adatok begyűjtését, melyekre releváns, felelősségteljes mutatórendszert lehet alapozni.</a:t>
            </a:r>
          </a:p>
          <a:p>
            <a:pPr lvl="1"/>
            <a:r>
              <a:rPr lang="hu-HU" dirty="0" smtClean="0"/>
              <a:t>Az új rendszer kommunikációjának megtervezése.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6656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1089</TotalTime>
  <Words>1096</Words>
  <Application>Microsoft Office PowerPoint</Application>
  <PresentationFormat>Diavetítés a képernyőre (4:3 oldalarány)</PresentationFormat>
  <Paragraphs>142</Paragraphs>
  <Slides>26</Slides>
  <Notes>2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26</vt:i4>
      </vt:variant>
    </vt:vector>
  </HeadingPairs>
  <TitlesOfParts>
    <vt:vector size="27" baseType="lpstr">
      <vt:lpstr>Modul</vt:lpstr>
      <vt:lpstr>Új trendek a tudománymetria könyvtári közvetítésében</vt:lpstr>
      <vt:lpstr>Tudománymetria</vt:lpstr>
      <vt:lpstr>Hivatkozás alapú metrikák</vt:lpstr>
      <vt:lpstr>Szakterület-specifikus „egyéb” metrikák</vt:lpstr>
      <vt:lpstr>Felelősségteljes használat aspektusai</vt:lpstr>
      <vt:lpstr>Forum for Responsible Research Metrics</vt:lpstr>
      <vt:lpstr>DORA</vt:lpstr>
      <vt:lpstr>Leiden Manifesto</vt:lpstr>
      <vt:lpstr>Forum for Responsible Research Metrics</vt:lpstr>
      <vt:lpstr>A Snowball Metrics projekt</vt:lpstr>
      <vt:lpstr>PowerPoint bemutató</vt:lpstr>
      <vt:lpstr>PowerPoint bemutató</vt:lpstr>
      <vt:lpstr>Snowball Metrics</vt:lpstr>
      <vt:lpstr>Altmetric – szponzori előadás</vt:lpstr>
      <vt:lpstr>Altmetric donut (badge)</vt:lpstr>
      <vt:lpstr>Altmetric score</vt:lpstr>
      <vt:lpstr>Dashboard</vt:lpstr>
      <vt:lpstr>Dashboard</vt:lpstr>
      <vt:lpstr>A Crossref Event Data szolgáltatása</vt:lpstr>
      <vt:lpstr>Kutatástámogatási szolgáltatások előkészítő munkálatai</vt:lpstr>
      <vt:lpstr>Kutatástámogatási szolgáltatások esettanulmányai</vt:lpstr>
      <vt:lpstr>Kutatástámogatási szolgáltatások esettanulmányai</vt:lpstr>
      <vt:lpstr>Kutatástámogatási szolgáltatások esettanulmányai</vt:lpstr>
      <vt:lpstr>„Birds of a Feather groups” csoportfoglalkozások</vt:lpstr>
      <vt:lpstr>Felhasznált források</vt:lpstr>
      <vt:lpstr>Köszönöm a figyelmet!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Takácsné Bubnó Katalin</dc:creator>
  <cp:lastModifiedBy>Takácsné Bubnó Katalin</cp:lastModifiedBy>
  <cp:revision>124</cp:revision>
  <dcterms:created xsi:type="dcterms:W3CDTF">2018-03-11T06:54:40Z</dcterms:created>
  <dcterms:modified xsi:type="dcterms:W3CDTF">2018-06-27T08:35:17Z</dcterms:modified>
</cp:coreProperties>
</file>