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4"/>
  </p:notesMasterIdLst>
  <p:handoutMasterIdLst>
    <p:handoutMasterId r:id="rId25"/>
  </p:handoutMasterIdLst>
  <p:sldIdLst>
    <p:sldId id="265" r:id="rId5"/>
    <p:sldId id="266" r:id="rId6"/>
    <p:sldId id="267" r:id="rId7"/>
    <p:sldId id="270" r:id="rId8"/>
    <p:sldId id="271" r:id="rId9"/>
    <p:sldId id="273" r:id="rId10"/>
    <p:sldId id="274" r:id="rId11"/>
    <p:sldId id="275" r:id="rId12"/>
    <p:sldId id="268" r:id="rId13"/>
    <p:sldId id="272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5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8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FD7FF59-C205-44B1-8793-1F2FB10116CA}" type="datetime1">
              <a:rPr lang="hu-HU" smtClean="0"/>
              <a:t>2018.06.28.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7A6CB2-5875-4B0B-9C6A-53A5DB6FE6C1}" type="datetime1">
              <a:rPr lang="hu-HU" noProof="0" smtClean="0"/>
              <a:t>2018.06.28.</a:t>
            </a:fld>
            <a:endParaRPr lang="hu-HU" noProof="0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7400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4475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hu-HU" smtClean="0"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0899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hu-HU" smtClean="0"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3503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 rtl="0">
              <a:defRPr sz="600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u-HU" noProof="0" smtClean="0"/>
              <a:t>Kattintson ide az alcím mintájának szerkesztéséhez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650DD0-209E-4855-9485-6D9BF80B6E0A}" type="datetime1">
              <a:rPr lang="hu-HU" noProof="0" smtClean="0"/>
              <a:t>2018.06.28.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FE32D6-EDD9-4147-88C4-D2601E0E0589}" type="datetime1">
              <a:rPr lang="hu-HU" noProof="0" smtClean="0"/>
              <a:t>2018.06.28.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AB1B1E-73F3-419F-93B2-377397BA002B}" type="datetime1">
              <a:rPr lang="hu-HU" noProof="0" smtClean="0"/>
              <a:t>2018.06.28.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 spc="-90" baseline="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Kép helyőrzője 2" descr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 smtClean="0"/>
              <a:t>Kép beszúrásához kattintson az ikonra</a:t>
            </a:r>
            <a:endParaRPr lang="hu-HU" noProof="0" dirty="0"/>
          </a:p>
        </p:txBody>
      </p:sp>
      <p:sp>
        <p:nvSpPr>
          <p:cNvPr id="8" name="Szöveg helye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FB10CB-CF4C-4611-8697-D061952EA56F}" type="datetime1">
              <a:rPr lang="hu-HU" noProof="0" smtClean="0"/>
              <a:t>2018.06.28.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781AE3-423D-4953-964A-817D605F5C12}" type="datetime1">
              <a:rPr lang="hu-HU" noProof="0" smtClean="0"/>
              <a:t>2018.06.28.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 rtl="0">
              <a:defRPr sz="600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208D00-366F-471E-B184-2DFFDA8F4058}" type="datetime1">
              <a:rPr lang="hu-HU" noProof="0" smtClean="0"/>
              <a:t>2018.06.28.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2E8D70-904D-4C0E-9833-E2FA1F48F18E}" type="datetime1">
              <a:rPr lang="hu-HU" noProof="0" smtClean="0"/>
              <a:t>2018.06.28.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DB7E50-DEF7-4648-9FB5-FD70036E1F85}" type="datetime1">
              <a:rPr lang="hu-HU" noProof="0" smtClean="0"/>
              <a:t>2018.06.28.</a:t>
            </a:fld>
            <a:endParaRPr lang="hu-HU" noProof="0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1C7FA1-778F-4A7D-B4ED-1B5C29F44F4C}" type="datetime1">
              <a:rPr lang="hu-HU" noProof="0" smtClean="0"/>
              <a:t>2018.06.28.</a:t>
            </a:fld>
            <a:endParaRPr lang="hu-HU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A445A3-6C30-4B96-A5C0-583880945005}" type="datetime1">
              <a:rPr lang="hu-HU" noProof="0" smtClean="0"/>
              <a:t>2018.06.28.</a:t>
            </a:fld>
            <a:endParaRPr lang="hu-HU" noProof="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 spc="-90" baseline="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  <a:p>
            <a:pPr lvl="1" rtl="0"/>
            <a:r>
              <a:rPr lang="hu-HU" noProof="0" smtClean="0"/>
              <a:t>Második szint</a:t>
            </a:r>
          </a:p>
          <a:p>
            <a:pPr lvl="2" rtl="0"/>
            <a:r>
              <a:rPr lang="hu-HU" noProof="0" smtClean="0"/>
              <a:t>Harmadik szint</a:t>
            </a:r>
          </a:p>
          <a:p>
            <a:pPr lvl="3" rtl="0"/>
            <a:r>
              <a:rPr lang="hu-HU" noProof="0" smtClean="0"/>
              <a:t>Negyedik szint</a:t>
            </a:r>
          </a:p>
          <a:p>
            <a:pPr lvl="4" rtl="0"/>
            <a:r>
              <a:rPr lang="hu-HU" noProof="0" smtClean="0"/>
              <a:t>Ötödik szint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74D01F-93DC-434B-8A0E-AD3065EDE60F}" type="datetime1">
              <a:rPr lang="hu-HU" noProof="0" smtClean="0"/>
              <a:t>2018.06.28.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 spc="-90" baseline="0"/>
            </a:lvl1pPr>
          </a:lstStyle>
          <a:p>
            <a:pPr rtl="0"/>
            <a:r>
              <a:rPr lang="hu-HU" noProof="0" smtClean="0"/>
              <a:t>Mintacím szerkesztése</a:t>
            </a:r>
            <a:endParaRPr lang="hu-HU" noProof="0" dirty="0"/>
          </a:p>
        </p:txBody>
      </p:sp>
      <p:sp>
        <p:nvSpPr>
          <p:cNvPr id="3" name="Kép helyőrzője 2" descr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 smtClean="0"/>
              <a:t>Kép beszúrásához kattintson az ikonra</a:t>
            </a:r>
            <a:endParaRPr lang="hu-HU" noProof="0" dirty="0"/>
          </a:p>
        </p:txBody>
      </p:sp>
      <p:sp>
        <p:nvSpPr>
          <p:cNvPr id="8" name="Szöveg helye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DC0ED8-EE46-40F1-AB6C-ACF1D92FC97A}" type="datetime1">
              <a:rPr lang="hu-HU" noProof="0" smtClean="0"/>
              <a:t>2018.06.28.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-HU" noProof="0" dirty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C32CA53-15DB-4471-902E-06F449AC74EB}" type="datetime1">
              <a:rPr lang="hu-HU" noProof="0" smtClean="0"/>
              <a:t>2018.06.28.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ugyfelszolgalat@kifu.gov.hu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hu.wikipedia.org/wiki/Sz%C3%A1m%C3%ADt%C3%A1stechnik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u-HU" sz="9600" dirty="0" smtClean="0"/>
              <a:t>INKA</a:t>
            </a:r>
            <a:endParaRPr lang="hu-HU" sz="9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Informatika a Nemzeti Közszolgálatban és</a:t>
            </a:r>
          </a:p>
          <a:p>
            <a:pPr rtl="0"/>
            <a:r>
              <a:rPr lang="hu-HU" dirty="0" smtClean="0"/>
              <a:t>Könyvtárban Alapítvány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KIFÜ Levelezés </a:t>
            </a:r>
            <a:r>
              <a:rPr lang="hu-HU" dirty="0" smtClean="0"/>
              <a:t>szolgáltatás_2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720000" indent="-360000">
              <a:spcAft>
                <a:spcPts val="1200"/>
              </a:spcAft>
            </a:pPr>
            <a:r>
              <a:rPr lang="hu-HU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Alapcsomag:</a:t>
            </a: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db postafiók</a:t>
            </a: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Postafiók tárhely 15 GB</a:t>
            </a: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felület elérhetősége</a:t>
            </a: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Forgalmazható levélméret 25 Mbyte/e-mail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720000" indent="-360000">
              <a:spcAft>
                <a:spcPts val="1200"/>
              </a:spcAft>
            </a:pPr>
            <a:r>
              <a:rPr lang="hu-HU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Kiegészítő csomag</a:t>
            </a:r>
          </a:p>
          <a:p>
            <a:pPr marL="645750" indent="-28575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postafiókok darabszáma 50 db postafiókonként növelhető</a:t>
            </a:r>
          </a:p>
          <a:p>
            <a:pPr marL="645750" indent="-28575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postafiókok mérete GB-</a:t>
            </a:r>
            <a:r>
              <a:rPr lang="hu-HU" dirty="0" err="1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onként</a:t>
            </a: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növelhető</a:t>
            </a:r>
          </a:p>
        </p:txBody>
      </p:sp>
    </p:spTree>
    <p:extLst>
      <p:ext uri="{BB962C8B-B14F-4D97-AF65-F5344CB8AC3E}">
        <p14:creationId xmlns:p14="http://schemas.microsoft.com/office/powerpoint/2010/main" val="74806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KIFÜ Szalagos </a:t>
            </a:r>
            <a:r>
              <a:rPr lang="hu-HU" dirty="0" smtClean="0"/>
              <a:t>archiválás_1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720000" indent="-360000">
              <a:spcAft>
                <a:spcPts val="1200"/>
              </a:spcAft>
            </a:pPr>
            <a:r>
              <a:rPr lang="hu-HU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a szolgáltatás?</a:t>
            </a:r>
          </a:p>
          <a:p>
            <a:pPr marL="720000" indent="-3600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intézmények által feltöltött adatok tárolása, archiválása, kétrétegű adattárolással (diszk, szalagos)</a:t>
            </a:r>
          </a:p>
          <a:p>
            <a:pPr marL="720000" indent="-3600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Delegált terület, másolás CIFS protokollon keresztül</a:t>
            </a:r>
          </a:p>
          <a:p>
            <a:pPr marL="720000" indent="-3600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Diszk 65% - kiírás szalagra (súlyozás szerint)</a:t>
            </a:r>
          </a:p>
          <a:p>
            <a:pPr marL="360000" indent="0">
              <a:spcAft>
                <a:spcPts val="1200"/>
              </a:spcAft>
              <a:buNone/>
            </a:pPr>
            <a:endParaRPr lang="hu-HU" dirty="0" smtClean="0">
              <a:solidFill>
                <a:srgbClr val="2746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artalom helye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720000" indent="-360000">
              <a:spcAft>
                <a:spcPts val="1200"/>
              </a:spcAft>
            </a:pPr>
            <a:r>
              <a:rPr lang="hu-HU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Miért hasznos?</a:t>
            </a:r>
          </a:p>
          <a:p>
            <a:pPr marL="645750" indent="-28575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Biztonságos adatmentés</a:t>
            </a:r>
          </a:p>
          <a:p>
            <a:pPr marL="645750" indent="-28575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Könnyen kezelhető menedzsment felület</a:t>
            </a:r>
          </a:p>
          <a:p>
            <a:pPr marL="645750" indent="-28575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Rugalmas adatmentési </a:t>
            </a:r>
            <a:r>
              <a:rPr lang="hu-HU" dirty="0" smtClean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lehetőség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508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KIFÜ Szalagos </a:t>
            </a:r>
            <a:r>
              <a:rPr lang="hu-HU" dirty="0" smtClean="0"/>
              <a:t>archiválás_2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60000">
              <a:spcAft>
                <a:spcPts val="1200"/>
              </a:spcAft>
            </a:pPr>
            <a:r>
              <a:rPr lang="hu-HU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Alapcsomag:</a:t>
            </a: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TB diszk terület</a:t>
            </a: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TB szalag </a:t>
            </a:r>
            <a:r>
              <a:rPr lang="hu-HU" dirty="0" smtClean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terület</a:t>
            </a:r>
            <a:endParaRPr lang="hu-HU" dirty="0">
              <a:solidFill>
                <a:srgbClr val="2746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720000" indent="-360000">
              <a:spcAft>
                <a:spcPts val="1200"/>
              </a:spcAft>
            </a:pPr>
            <a:r>
              <a:rPr lang="hu-HU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Kiegészítő csomag:</a:t>
            </a:r>
          </a:p>
          <a:p>
            <a:pPr marL="645750" indent="-28575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Szalag területének növelése TB-</a:t>
            </a:r>
            <a:r>
              <a:rPr lang="hu-HU" dirty="0" err="1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onként</a:t>
            </a:r>
            <a:endParaRPr lang="hu-HU" dirty="0">
              <a:solidFill>
                <a:srgbClr val="2746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5750" indent="-28575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Diszk tárterületének növelése egyedi elbírálás alapján</a:t>
            </a:r>
          </a:p>
        </p:txBody>
      </p:sp>
    </p:spTree>
    <p:extLst>
      <p:ext uri="{BB962C8B-B14F-4D97-AF65-F5344CB8AC3E}">
        <p14:creationId xmlns:p14="http://schemas.microsoft.com/office/powerpoint/2010/main" val="359387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KIFÜ Tárhely </a:t>
            </a:r>
            <a:r>
              <a:rPr lang="hu-HU" dirty="0" smtClean="0"/>
              <a:t>szolgáltatás_1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720000" indent="-360000">
              <a:spcAft>
                <a:spcPts val="1200"/>
              </a:spcAft>
            </a:pPr>
            <a:r>
              <a:rPr lang="hu-HU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a szolgáltatás?</a:t>
            </a:r>
          </a:p>
          <a:p>
            <a:pPr marL="720000" indent="-3600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Számítógépen/szerveren létrehozott lemezterület biztosítása</a:t>
            </a:r>
          </a:p>
          <a:p>
            <a:pPr marL="720000" indent="-3600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Fujitsu </a:t>
            </a:r>
            <a:r>
              <a:rPr lang="hu-HU" dirty="0" err="1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Eternus</a:t>
            </a: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DX92-es/DX200-as eszközök</a:t>
            </a:r>
          </a:p>
          <a:p>
            <a:pPr marL="720000" indent="-3600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Tömbök kialakítása         elérhető legnagyobb kapacitás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60000">
              <a:spcAft>
                <a:spcPts val="1200"/>
              </a:spcAft>
            </a:pPr>
            <a:r>
              <a:rPr lang="hu-HU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Miért hasznos?</a:t>
            </a:r>
          </a:p>
          <a:p>
            <a:pPr marL="645750" indent="-28575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Egyszerű használat</a:t>
            </a:r>
          </a:p>
          <a:p>
            <a:pPr marL="645750" indent="-28575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Olcsó megoldás</a:t>
            </a:r>
          </a:p>
          <a:p>
            <a:pPr marL="645750" indent="-28575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Rugalmas adatmentési lehetőség</a:t>
            </a:r>
          </a:p>
          <a:p>
            <a:pPr marL="645750" indent="-28575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Szinte bármely eszközről elérhető (telefon, táblagép, számítógép)</a:t>
            </a:r>
          </a:p>
        </p:txBody>
      </p:sp>
    </p:spTree>
    <p:extLst>
      <p:ext uri="{BB962C8B-B14F-4D97-AF65-F5344CB8AC3E}">
        <p14:creationId xmlns:p14="http://schemas.microsoft.com/office/powerpoint/2010/main" val="385586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KIFÜ Tárhely </a:t>
            </a:r>
            <a:r>
              <a:rPr lang="hu-HU" dirty="0" smtClean="0"/>
              <a:t>szolgáltatás_2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0000">
              <a:spcAft>
                <a:spcPts val="1200"/>
              </a:spcAft>
            </a:pPr>
            <a:r>
              <a:rPr lang="hu-HU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Alapcsomag:</a:t>
            </a: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TB tárterület biztosítása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0000">
              <a:spcAft>
                <a:spcPts val="1200"/>
              </a:spcAft>
            </a:pPr>
            <a:r>
              <a:rPr lang="hu-HU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Kiegészítő csomag:</a:t>
            </a:r>
          </a:p>
          <a:p>
            <a:pPr marL="645750" indent="-28575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tárterület növelésére TB-</a:t>
            </a:r>
            <a:r>
              <a:rPr lang="hu-HU" dirty="0" err="1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onként</a:t>
            </a: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lehetőség</a:t>
            </a:r>
          </a:p>
        </p:txBody>
      </p:sp>
    </p:spTree>
    <p:extLst>
      <p:ext uri="{BB962C8B-B14F-4D97-AF65-F5344CB8AC3E}">
        <p14:creationId xmlns:p14="http://schemas.microsoft.com/office/powerpoint/2010/main" val="181591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KIFÜ Web </a:t>
            </a:r>
            <a:r>
              <a:rPr lang="hu-HU" dirty="0" err="1"/>
              <a:t>hosting</a:t>
            </a:r>
            <a:r>
              <a:rPr lang="hu-HU" dirty="0"/>
              <a:t> szolgálatás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720000" indent="-360000">
              <a:spcAft>
                <a:spcPts val="1200"/>
              </a:spcAft>
            </a:pPr>
            <a:r>
              <a:rPr lang="hu-HU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a szolgáltatás?</a:t>
            </a:r>
          </a:p>
          <a:p>
            <a:pPr marL="720000" indent="-3600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kiszolgáló szerver erőforrásai több felhasználó között oszlik meg</a:t>
            </a:r>
          </a:p>
          <a:p>
            <a:pPr marL="720000" indent="-3600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Minden felhasználó egy, a rendszer által dedikált tárhelyet foglal el               nyilvános tartalom egyedi </a:t>
            </a:r>
            <a:r>
              <a:rPr lang="hu-HU" dirty="0" err="1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néven érhető el</a:t>
            </a:r>
          </a:p>
          <a:p>
            <a:pPr marL="720000" indent="-3600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Statikus, dinamikus PHP futtatókörnyezet</a:t>
            </a:r>
          </a:p>
          <a:p>
            <a:pPr marL="720000" indent="-3600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 DB adatbázis szolgáltatás</a:t>
            </a:r>
          </a:p>
          <a:p>
            <a:pPr marL="720000" indent="-3600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Tartalomért a végfelhasználó felelős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360000">
              <a:spcAft>
                <a:spcPts val="1200"/>
              </a:spcAft>
            </a:pPr>
            <a:r>
              <a:rPr lang="hu-HU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Miért hasznos?</a:t>
            </a:r>
          </a:p>
          <a:p>
            <a:pPr marL="531450" indent="-171450">
              <a:spcAft>
                <a:spcPts val="1200"/>
              </a:spcAft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Állandó internet kapcsolatot biztosítunk és 99,5%-</a:t>
            </a:r>
            <a:r>
              <a:rPr lang="hu-H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rendelkezésre állást vállalunk, mellyel adatátviteli költségeit csökkentheti</a:t>
            </a:r>
          </a:p>
          <a:p>
            <a:pPr marL="531450" indent="-171450">
              <a:spcAft>
                <a:spcPts val="1200"/>
              </a:spcAft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Statikus és dinamikus tartalom feltöltésére egyaránt van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lehetőség</a:t>
            </a:r>
            <a:endParaRPr lang="hu-H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>
              <a:spcAft>
                <a:spcPts val="1200"/>
              </a:spcAft>
            </a:pPr>
            <a:r>
              <a:rPr lang="hu-HU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Alapcsomag (szolgáltatás elemek):</a:t>
            </a: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Adatbázis</a:t>
            </a: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Futtatói környezet (PHP)</a:t>
            </a: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Csatlakozó intézmények számára 5 GB-os webtárhely</a:t>
            </a:r>
          </a:p>
          <a:p>
            <a:pPr marL="531450" indent="-171450">
              <a:spcAft>
                <a:spcPts val="1200"/>
              </a:spcAft>
            </a:pPr>
            <a:endParaRPr lang="hu-H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25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KIFÜ </a:t>
            </a:r>
            <a:r>
              <a:rPr lang="hu-HU" dirty="0" err="1"/>
              <a:t>Cloud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Education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720000" indent="-360000">
              <a:spcAft>
                <a:spcPts val="1200"/>
              </a:spcAft>
            </a:pPr>
            <a:r>
              <a:rPr lang="hu-HU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a szolgáltatás?</a:t>
            </a:r>
          </a:p>
          <a:p>
            <a:pPr marL="720000" indent="-3600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Virtuális gépeken tárterület, hálózat, komplett IT infrastruktúra nyújtása</a:t>
            </a:r>
          </a:p>
          <a:p>
            <a:pPr marL="720000" indent="-3600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Hálózati összeköttetést a KIFÜ saját </a:t>
            </a:r>
            <a:r>
              <a:rPr lang="hu-HU" dirty="0" err="1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üzemeltetésű</a:t>
            </a: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országos hálózata, a HBONE </a:t>
            </a:r>
            <a:r>
              <a:rPr lang="hu-HU" dirty="0" smtClean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biztosítja</a:t>
            </a:r>
          </a:p>
          <a:p>
            <a:pPr marL="360000">
              <a:spcAft>
                <a:spcPts val="1200"/>
              </a:spcAft>
            </a:pPr>
            <a:r>
              <a:rPr lang="hu-HU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Projektenként nyújtott szolgáltatás paraméterei:</a:t>
            </a: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db virtuális gép                </a:t>
            </a: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hu-HU" dirty="0" err="1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vCPU</a:t>
            </a:r>
            <a:endParaRPr lang="hu-HU" dirty="0">
              <a:solidFill>
                <a:srgbClr val="2746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GB memória</a:t>
            </a:r>
          </a:p>
          <a:p>
            <a:pPr marL="720000" indent="-360000">
              <a:spcAft>
                <a:spcPts val="1200"/>
              </a:spcAft>
            </a:pPr>
            <a:endParaRPr lang="hu-H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598920" y="1825625"/>
            <a:ext cx="4754880" cy="4351338"/>
          </a:xfrm>
        </p:spPr>
        <p:txBody>
          <a:bodyPr>
            <a:normAutofit fontScale="70000" lnSpcReduction="20000"/>
          </a:bodyPr>
          <a:lstStyle/>
          <a:p>
            <a:pPr marL="360000">
              <a:spcAft>
                <a:spcPts val="1200"/>
              </a:spcAft>
            </a:pPr>
            <a:r>
              <a:rPr lang="hu-HU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Miért hasznos?</a:t>
            </a:r>
          </a:p>
          <a:p>
            <a:pPr marL="645750" indent="-285750">
              <a:spcAft>
                <a:spcPts val="1200"/>
              </a:spcAft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Költséghatékony, erőforrás takarékos megoldás</a:t>
            </a:r>
          </a:p>
          <a:p>
            <a:pPr marL="645750" indent="-285750">
              <a:spcAft>
                <a:spcPts val="1200"/>
              </a:spcAft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Operációs rendszer szabadon választható (Windows, Linux)</a:t>
            </a:r>
          </a:p>
          <a:p>
            <a:pPr marL="645750" indent="-285750">
              <a:spcAft>
                <a:spcPts val="1200"/>
              </a:spcAft>
            </a:pPr>
            <a:r>
              <a:rPr lang="hu-H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Akár több virtuális gépet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hu-HU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üzemeltethetnek egyszerre</a:t>
            </a: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db publikus IP cím</a:t>
            </a: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db </a:t>
            </a:r>
            <a:r>
              <a:rPr lang="hu-HU" dirty="0" err="1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endParaRPr lang="hu-HU" dirty="0">
              <a:solidFill>
                <a:srgbClr val="2746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db virtuális diszk</a:t>
            </a:r>
          </a:p>
          <a:p>
            <a:pPr marL="702900" indent="-342900">
              <a:spcAft>
                <a:spcPts val="1200"/>
              </a:spcAft>
            </a:pP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hu-HU" dirty="0" err="1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  <a:r>
              <a:rPr lang="hu-HU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snapshot</a:t>
            </a:r>
            <a:endParaRPr lang="hu-HU" dirty="0">
              <a:solidFill>
                <a:srgbClr val="2746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5750" indent="-285750">
              <a:spcAft>
                <a:spcPts val="1200"/>
              </a:spcAft>
            </a:pPr>
            <a:endParaRPr lang="hu-H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75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588853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Szolgáltatások megrendelésének </a:t>
            </a:r>
            <a:r>
              <a:rPr lang="hu-HU" dirty="0" smtClean="0"/>
              <a:t>feltételei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3100" dirty="0" smtClean="0">
                <a:solidFill>
                  <a:srgbClr val="2C507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ugyfelszolgalat@kifu.gov.hu</a:t>
            </a:r>
            <a:r>
              <a:rPr lang="hu-HU" sz="3100" dirty="0">
                <a:solidFill>
                  <a:srgbClr val="2C50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3100" dirty="0">
                <a:solidFill>
                  <a:srgbClr val="2C50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100" dirty="0" smtClean="0">
                <a:solidFill>
                  <a:srgbClr val="2C50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Csatlakozási </a:t>
            </a:r>
            <a:r>
              <a:rPr lang="hu-HU" sz="3100" dirty="0">
                <a:solidFill>
                  <a:srgbClr val="2C50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szerződés megkötése </a:t>
            </a:r>
            <a:r>
              <a:rPr lang="hu-HU" sz="3100" dirty="0" smtClean="0">
                <a:solidFill>
                  <a:srgbClr val="2C50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szükséges.</a:t>
            </a:r>
            <a:r>
              <a:rPr lang="hu-HU" sz="3100" dirty="0">
                <a:solidFill>
                  <a:srgbClr val="2C50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3100" dirty="0">
                <a:solidFill>
                  <a:srgbClr val="2C50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100" dirty="0" smtClean="0">
                <a:solidFill>
                  <a:srgbClr val="2C50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 </a:t>
            </a:r>
            <a:r>
              <a:rPr lang="hu-HU" sz="3100" dirty="0">
                <a:solidFill>
                  <a:srgbClr val="2C50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kiegészítő szolgáltatásként is </a:t>
            </a:r>
            <a:r>
              <a:rPr lang="hu-HU" sz="3100" dirty="0" smtClean="0">
                <a:solidFill>
                  <a:srgbClr val="2C50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biztosítjuk.</a:t>
            </a:r>
            <a:r>
              <a:rPr lang="hu-HU" sz="3100" dirty="0">
                <a:solidFill>
                  <a:srgbClr val="2C50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3100" dirty="0">
                <a:solidFill>
                  <a:srgbClr val="2C50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3100" dirty="0"/>
          </a:p>
        </p:txBody>
      </p:sp>
    </p:spTree>
    <p:extLst>
      <p:ext uri="{BB962C8B-B14F-4D97-AF65-F5344CB8AC3E}">
        <p14:creationId xmlns:p14="http://schemas.microsoft.com/office/powerpoint/2010/main" val="281327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Elérhetőségek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Varga-Zsoldos Ildikó</a:t>
            </a:r>
          </a:p>
          <a:p>
            <a:r>
              <a:rPr lang="hu-HU" sz="3200" i="1" dirty="0">
                <a:latin typeface="Arial" panose="020B0604020202020204" pitchFamily="34" charset="0"/>
                <a:cs typeface="Arial" panose="020B0604020202020204" pitchFamily="34" charset="0"/>
              </a:rPr>
              <a:t>területi kapcsolattartó, Szolgáltatás Menedzsment főosztály</a:t>
            </a:r>
          </a:p>
          <a:p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Kormányzati Informatikai Fejlesztési Ügynökség</a:t>
            </a: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Cím: </a:t>
            </a:r>
            <a:r>
              <a:rPr lang="hu-HU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1027 Bp., Csalogány u. 9-11.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levelezés: </a:t>
            </a:r>
            <a:r>
              <a:rPr lang="hu-HU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1255 Bp., Pf.: 182.</a:t>
            </a: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hu-HU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+ 36 1 450 3060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mobil</a:t>
            </a:r>
            <a:r>
              <a:rPr lang="hu-HU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+36 20 219 1832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hu-HU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varga-zsoldos.ildiko@kifu.gov.hu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899" y="5892850"/>
            <a:ext cx="5925356" cy="83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73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048000" y="316354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4800" dirty="0"/>
              <a:t>Köszönöm a figyelmet!</a:t>
            </a:r>
            <a:br>
              <a:rPr lang="hu-HU" sz="4800" dirty="0"/>
            </a:br>
            <a:r>
              <a:rPr lang="hu-HU" sz="2400" dirty="0"/>
              <a:t>www.kifu.gov.hu</a:t>
            </a:r>
          </a:p>
        </p:txBody>
      </p:sp>
    </p:spTree>
    <p:extLst>
      <p:ext uri="{BB962C8B-B14F-4D97-AF65-F5344CB8AC3E}">
        <p14:creationId xmlns:p14="http://schemas.microsoft.com/office/powerpoint/2010/main" val="274110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u-HU" dirty="0" smtClean="0"/>
              <a:t>Felhőre Könyvtárak</a:t>
            </a:r>
            <a:endParaRPr lang="hu-HU" dirty="0"/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lvl="0" rtl="0"/>
            <a:r>
              <a:rPr lang="hu-HU" sz="4000" dirty="0" smtClean="0"/>
              <a:t>INKA bemutatása</a:t>
            </a:r>
            <a:endParaRPr lang="hu-HU" sz="4000" dirty="0"/>
          </a:p>
          <a:p>
            <a:pPr marL="0" lvl="0" indent="0" rtl="0">
              <a:buNone/>
            </a:pPr>
            <a:r>
              <a:rPr lang="hu-HU" dirty="0" smtClean="0"/>
              <a:t>Az INKA a Magyar Könyvtárosok Egyesületének alapítványa</a:t>
            </a:r>
          </a:p>
          <a:p>
            <a:pPr marL="0" lvl="0" indent="0" rtl="0">
              <a:buNone/>
            </a:pPr>
            <a:r>
              <a:rPr lang="hu-HU" dirty="0" smtClean="0"/>
              <a:t>	Könyvtár informatikai, marketing és informatikai tanfolyamokat szervez.</a:t>
            </a:r>
          </a:p>
          <a:p>
            <a:pPr marL="0" lvl="0" indent="0">
              <a:buNone/>
            </a:pPr>
            <a:r>
              <a:rPr lang="hu-HU" sz="2000" dirty="0" smtClean="0"/>
              <a:t>	</a:t>
            </a:r>
            <a:r>
              <a:rPr lang="hu-HU" sz="2100" dirty="0" smtClean="0"/>
              <a:t>Könyvtárak </a:t>
            </a:r>
            <a:r>
              <a:rPr lang="hu-HU" sz="2100" dirty="0"/>
              <a:t>a felhőn </a:t>
            </a:r>
            <a:endParaRPr lang="hu-HU" sz="2100" dirty="0" smtClean="0"/>
          </a:p>
          <a:p>
            <a:pPr marL="0" indent="0">
              <a:buNone/>
            </a:pPr>
            <a:r>
              <a:rPr lang="hu-HU" sz="2200" dirty="0" smtClean="0"/>
              <a:t>	Digitális </a:t>
            </a:r>
            <a:r>
              <a:rPr lang="hu-HU" sz="2200" dirty="0"/>
              <a:t>és virtuális könyvtárak a </a:t>
            </a:r>
            <a:r>
              <a:rPr lang="hu-HU" sz="2200" dirty="0" smtClean="0"/>
              <a:t>tájékoztató</a:t>
            </a:r>
          </a:p>
          <a:p>
            <a:pPr marL="0" indent="0">
              <a:buNone/>
            </a:pPr>
            <a:r>
              <a:rPr lang="hu-HU" sz="2200" dirty="0" smtClean="0"/>
              <a:t>	Egyéni információmenedzsment</a:t>
            </a:r>
          </a:p>
          <a:p>
            <a:pPr marL="0" indent="0">
              <a:buNone/>
            </a:pPr>
            <a:r>
              <a:rPr lang="hu-HU" sz="2200" dirty="0" smtClean="0"/>
              <a:t>	A </a:t>
            </a:r>
            <a:r>
              <a:rPr lang="hu-HU" sz="2200" dirty="0"/>
              <a:t>digitális írástudástól az információs műveltségig </a:t>
            </a:r>
          </a:p>
          <a:p>
            <a:pPr marL="0" indent="0">
              <a:buNone/>
            </a:pPr>
            <a:r>
              <a:rPr lang="hu-HU" sz="2200" dirty="0" smtClean="0"/>
              <a:t>	munka </a:t>
            </a:r>
            <a:r>
              <a:rPr lang="hu-HU" sz="2200" dirty="0"/>
              <a:t>szolgálatában </a:t>
            </a:r>
            <a:endParaRPr lang="hu-HU" sz="2200" dirty="0" smtClean="0"/>
          </a:p>
          <a:p>
            <a:pPr marL="0" indent="0">
              <a:buNone/>
            </a:pPr>
            <a:r>
              <a:rPr lang="hu-HU" sz="2100" dirty="0" smtClean="0"/>
              <a:t>	Iránytű </a:t>
            </a:r>
            <a:r>
              <a:rPr lang="hu-HU" sz="2100" dirty="0"/>
              <a:t>a kézbe – stratégia és tervezés</a:t>
            </a:r>
          </a:p>
          <a:p>
            <a:pPr marL="0" lvl="0" indent="0">
              <a:buNone/>
            </a:pPr>
            <a:r>
              <a:rPr lang="hu-HU" sz="2100" dirty="0" smtClean="0"/>
              <a:t>	Ügyfélszolgálati </a:t>
            </a:r>
            <a:r>
              <a:rPr lang="hu-HU" sz="2100" dirty="0"/>
              <a:t>tréning </a:t>
            </a:r>
            <a:endParaRPr lang="hu-HU" sz="2100" dirty="0" smtClean="0"/>
          </a:p>
          <a:p>
            <a:pPr marL="0" lvl="0" indent="0">
              <a:buNone/>
            </a:pPr>
            <a:r>
              <a:rPr lang="hu-HU" sz="2100" dirty="0" smtClean="0"/>
              <a:t>	Vezető-Szerep-Játék Gyakorlat</a:t>
            </a:r>
          </a:p>
          <a:p>
            <a:pPr marL="0" lvl="0" indent="0">
              <a:buNone/>
            </a:pPr>
            <a:r>
              <a:rPr lang="hu-HU" sz="2100" dirty="0" smtClean="0"/>
              <a:t>	ECDL </a:t>
            </a:r>
            <a:r>
              <a:rPr lang="hu-HU" sz="2100" dirty="0"/>
              <a:t>MS </a:t>
            </a:r>
            <a:r>
              <a:rPr lang="hu-HU" sz="2100" dirty="0" smtClean="0"/>
              <a:t>ADVENCED Word, Excel, Access, PowerPoint.</a:t>
            </a:r>
          </a:p>
          <a:p>
            <a:pPr marL="0" lvl="0" indent="0" rtl="0">
              <a:buNone/>
            </a:pPr>
            <a:r>
              <a:rPr lang="hu-HU" dirty="0" smtClean="0"/>
              <a:t>	A HUNGARNET egyesülettel együttműködésben a nyereségéből könyvtárak oktatását támogatja.</a:t>
            </a:r>
            <a:endParaRPr lang="hu-HU" dirty="0"/>
          </a:p>
          <a:p>
            <a:pPr marL="0" lvl="0" indent="0" rtl="0">
              <a:buNone/>
            </a:pPr>
            <a:r>
              <a:rPr lang="hu-HU" dirty="0"/>
              <a:t>	</a:t>
            </a:r>
            <a:r>
              <a:rPr lang="hu-HU" dirty="0" smtClean="0"/>
              <a:t>Elérhető: </a:t>
            </a:r>
            <a:r>
              <a:rPr lang="hu-HU" sz="4600" dirty="0" smtClean="0"/>
              <a:t>http://www.inka-alap.hu</a:t>
            </a:r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 title="Cím és tartalom diagrammal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u-HU" dirty="0" smtClean="0"/>
              <a:t>Az előadás célja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 smtClean="0"/>
              <a:t>Ismertetni a felhő alapú szolgáltatások lényegét</a:t>
            </a:r>
          </a:p>
          <a:p>
            <a:r>
              <a:rPr lang="hu-HU" dirty="0" smtClean="0"/>
              <a:t>Felhívni a könyvtárak figyelmét a felhőre jutás lehetőségére</a:t>
            </a:r>
          </a:p>
          <a:p>
            <a:r>
              <a:rPr lang="hu-HU" dirty="0" smtClean="0"/>
              <a:t>Ismertetni az NIIF által üzemeltetett felhő szolgáltatásokat</a:t>
            </a:r>
          </a:p>
          <a:p>
            <a:r>
              <a:rPr lang="hu-HU" dirty="0" smtClean="0"/>
              <a:t>A KIFÜ bemutatása és közreműködése a felhőre jutásban</a:t>
            </a:r>
          </a:p>
          <a:p>
            <a:r>
              <a:rPr lang="hu-HU" dirty="0" smtClean="0"/>
              <a:t>A Google szerverparkja, mint </a:t>
            </a:r>
            <a:r>
              <a:rPr lang="hu-HU" dirty="0" smtClean="0"/>
              <a:t>érdekesség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187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felhő alapú szolgáltatások lényege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 felhő alapú </a:t>
            </a:r>
            <a:r>
              <a:rPr lang="hu-HU" dirty="0" smtClean="0"/>
              <a:t>számítástechnika, a </a:t>
            </a:r>
            <a:r>
              <a:rPr lang="hu-HU" dirty="0">
                <a:hlinkClick r:id="rId2" tooltip="Számítástechnika"/>
              </a:rPr>
              <a:t>számítástechnika</a:t>
            </a:r>
            <a:r>
              <a:rPr lang="hu-HU" dirty="0"/>
              <a:t> egy </a:t>
            </a:r>
            <a:r>
              <a:rPr lang="hu-HU" dirty="0" smtClean="0"/>
              <a:t>ágazata.</a:t>
            </a:r>
          </a:p>
          <a:p>
            <a:r>
              <a:rPr lang="hu-HU" dirty="0"/>
              <a:t>Ha bármilyen fájlt, fotót, zenét, dokumentumot nem a saját gépünkön tárolunk, hanem valamilyen internetes szolgáltatásban, az már a felhő</a:t>
            </a:r>
            <a:r>
              <a:rPr lang="hu-HU" dirty="0" smtClean="0"/>
              <a:t>.</a:t>
            </a:r>
          </a:p>
          <a:p>
            <a:r>
              <a:rPr lang="hu-HU" dirty="0" smtClean="0"/>
              <a:t>Levelezésünk is felhő alapú</a:t>
            </a:r>
          </a:p>
          <a:p>
            <a:pPr lvl="1"/>
            <a:r>
              <a:rPr lang="hu-HU" sz="1800" dirty="0"/>
              <a:t>Ha Gmail, Hotmail vagy épp Yahoo postafiókunk van, a leveleinket elolvashatjuk a számítógépünkön, telefonunkon, és még más számítógépén és telefonján is, ha épp arról jelentkezünk be</a:t>
            </a:r>
            <a:endParaRPr lang="hu-HU" sz="1800" dirty="0" smtClean="0"/>
          </a:p>
          <a:p>
            <a:r>
              <a:rPr lang="hu-HU" dirty="0" smtClean="0"/>
              <a:t>A felhő szolgáltatás előnyei:</a:t>
            </a:r>
          </a:p>
          <a:p>
            <a:pPr lvl="1"/>
            <a:r>
              <a:rPr lang="hu-HU" sz="2000" dirty="0" smtClean="0"/>
              <a:t>Bárhonnan látható</a:t>
            </a:r>
          </a:p>
          <a:p>
            <a:pPr lvl="1"/>
            <a:r>
              <a:rPr lang="hu-HU" sz="2000" dirty="0" smtClean="0"/>
              <a:t>Nem kellenek hozzá eszközök (hardver, szoftver)</a:t>
            </a:r>
          </a:p>
          <a:p>
            <a:pPr lvl="1"/>
            <a:r>
              <a:rPr lang="hu-HU" sz="2200" dirty="0" smtClean="0"/>
              <a:t>Használatával </a:t>
            </a:r>
            <a:r>
              <a:rPr lang="hu-HU" sz="2200" dirty="0"/>
              <a:t>nem vagyunk egy asztali számítógéphez kötve, sőt nem vagyunk egyetlen eszközhöz kötve</a:t>
            </a:r>
            <a:r>
              <a:rPr lang="hu-HU" dirty="0"/>
              <a:t>. </a:t>
            </a:r>
            <a:endParaRPr lang="hu-HU" sz="2000" dirty="0" smtClean="0"/>
          </a:p>
          <a:p>
            <a:pPr lvl="1"/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70778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felhőszolgáltatások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err="1" smtClean="0"/>
              <a:t>SaaS</a:t>
            </a:r>
            <a:r>
              <a:rPr lang="hu-HU" dirty="0" smtClean="0"/>
              <a:t> </a:t>
            </a:r>
            <a:r>
              <a:rPr lang="hu-HU" sz="2000" dirty="0"/>
              <a:t>(</a:t>
            </a:r>
            <a:r>
              <a:rPr lang="hu-HU" sz="2000" dirty="0" smtClean="0"/>
              <a:t>Software </a:t>
            </a:r>
            <a:r>
              <a:rPr lang="hu-HU" sz="2000" dirty="0" err="1"/>
              <a:t>as</a:t>
            </a:r>
            <a:r>
              <a:rPr lang="hu-HU" sz="2000" dirty="0"/>
              <a:t> a </a:t>
            </a:r>
            <a:r>
              <a:rPr lang="hu-HU" sz="2000" dirty="0" smtClean="0"/>
              <a:t>Service)</a:t>
            </a:r>
          </a:p>
          <a:p>
            <a:pPr marL="457200" lvl="1" indent="0">
              <a:buNone/>
            </a:pPr>
            <a:r>
              <a:rPr lang="hu-HU" sz="1600" dirty="0" smtClean="0"/>
              <a:t>Csak szoftvert veszünk igénybe, Pl. levelezés</a:t>
            </a:r>
          </a:p>
          <a:p>
            <a:r>
              <a:rPr lang="hu-HU" dirty="0" err="1" smtClean="0"/>
              <a:t>PaaS</a:t>
            </a:r>
            <a:r>
              <a:rPr lang="hu-HU" sz="2000" dirty="0"/>
              <a:t> </a:t>
            </a:r>
            <a:r>
              <a:rPr lang="hu-HU" sz="2000" dirty="0" smtClean="0"/>
              <a:t>(Platform </a:t>
            </a:r>
            <a:r>
              <a:rPr lang="hu-HU" sz="2000" dirty="0" err="1"/>
              <a:t>as</a:t>
            </a:r>
            <a:r>
              <a:rPr lang="hu-HU" sz="2000" dirty="0"/>
              <a:t> a Service</a:t>
            </a:r>
            <a:r>
              <a:rPr lang="hu-HU" sz="2000" dirty="0" smtClean="0"/>
              <a:t>)</a:t>
            </a:r>
          </a:p>
          <a:p>
            <a:pPr marL="457200" lvl="1" indent="0">
              <a:buNone/>
            </a:pPr>
            <a:r>
              <a:rPr lang="hu-HU" sz="1600" dirty="0" smtClean="0"/>
              <a:t>Operációs rendszer, webszerver, adatbáziskezelő</a:t>
            </a:r>
            <a:endParaRPr lang="hu-HU" sz="1600" dirty="0"/>
          </a:p>
          <a:p>
            <a:r>
              <a:rPr lang="hu-HU" dirty="0" err="1" smtClean="0"/>
              <a:t>IaaS</a:t>
            </a:r>
            <a:r>
              <a:rPr lang="hu-HU" sz="2000" dirty="0"/>
              <a:t> (</a:t>
            </a:r>
            <a:r>
              <a:rPr lang="hu-HU" sz="2000" dirty="0" err="1"/>
              <a:t>Infrastructure</a:t>
            </a:r>
            <a:r>
              <a:rPr lang="hu-HU" sz="2000" dirty="0"/>
              <a:t> </a:t>
            </a:r>
            <a:r>
              <a:rPr lang="hu-HU" sz="2000" dirty="0" err="1"/>
              <a:t>as</a:t>
            </a:r>
            <a:r>
              <a:rPr lang="hu-HU" sz="2000" dirty="0"/>
              <a:t> a Service</a:t>
            </a:r>
            <a:r>
              <a:rPr lang="hu-HU" sz="2000" dirty="0" smtClean="0"/>
              <a:t>)</a:t>
            </a:r>
          </a:p>
          <a:p>
            <a:pPr marL="457200" lvl="1" indent="0">
              <a:buNone/>
            </a:pPr>
            <a:r>
              <a:rPr lang="hu-HU" sz="1600" dirty="0" smtClean="0"/>
              <a:t>Teljes hálózat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67096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Felhő szolgáltatások előnyei, hátrányai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Könnyebbé teszi a munkát, ha több kollégával együtt dolgozunk</a:t>
            </a:r>
          </a:p>
          <a:p>
            <a:pPr marL="0" indent="0">
              <a:buNone/>
            </a:pPr>
            <a:r>
              <a:rPr lang="hu-HU" dirty="0" smtClean="0"/>
              <a:t>	</a:t>
            </a:r>
            <a:r>
              <a:rPr lang="hu-HU" sz="2000" dirty="0" smtClean="0"/>
              <a:t>Nem kell </a:t>
            </a:r>
            <a:r>
              <a:rPr lang="hu-HU" sz="2000" dirty="0" err="1" smtClean="0"/>
              <a:t>pendrive</a:t>
            </a:r>
            <a:r>
              <a:rPr lang="hu-HU" sz="2000" dirty="0" smtClean="0"/>
              <a:t>, nemkellenek mindenki gépére másolatok. Stb.</a:t>
            </a:r>
          </a:p>
          <a:p>
            <a:r>
              <a:rPr lang="hu-HU" dirty="0" smtClean="0"/>
              <a:t>Könnyű hozzáférés</a:t>
            </a:r>
          </a:p>
          <a:p>
            <a:pPr marL="0" indent="0">
              <a:buNone/>
            </a:pPr>
            <a:r>
              <a:rPr lang="hu-HU" dirty="0" smtClean="0"/>
              <a:t>	</a:t>
            </a:r>
            <a:r>
              <a:rPr lang="hu-HU" sz="2000" dirty="0" smtClean="0"/>
              <a:t>Ahol van internet, ott hozzáférünk a dokumentumainkhoz</a:t>
            </a:r>
          </a:p>
          <a:p>
            <a:r>
              <a:rPr lang="hu-HU" dirty="0" smtClean="0"/>
              <a:t>Tárhely kapacitás</a:t>
            </a:r>
          </a:p>
          <a:p>
            <a:pPr marL="457200" lvl="1" indent="0">
              <a:buNone/>
            </a:pPr>
            <a:r>
              <a:rPr lang="hu-HU" sz="1800" dirty="0" smtClean="0"/>
              <a:t>	</a:t>
            </a:r>
            <a:r>
              <a:rPr lang="hu-HU" sz="2100" dirty="0" smtClean="0"/>
              <a:t>Nem </a:t>
            </a:r>
            <a:r>
              <a:rPr lang="hu-HU" sz="2100" dirty="0"/>
              <a:t>kell fizikai eszközöket vásárolnunk, tárhelyünk igény szerint </a:t>
            </a:r>
            <a:r>
              <a:rPr lang="hu-HU" sz="2100" dirty="0" smtClean="0"/>
              <a:t>bővíthető</a:t>
            </a:r>
          </a:p>
          <a:p>
            <a:r>
              <a:rPr lang="hu-HU" dirty="0"/>
              <a:t>Helyfüggetlen </a:t>
            </a:r>
            <a:endParaRPr lang="hu-HU" sz="2400" dirty="0"/>
          </a:p>
          <a:p>
            <a:r>
              <a:rPr lang="hu-HU" dirty="0"/>
              <a:t>Méretezhető </a:t>
            </a:r>
            <a:endParaRPr lang="hu-HU" sz="2400" dirty="0"/>
          </a:p>
          <a:p>
            <a:r>
              <a:rPr lang="hu-HU" dirty="0"/>
              <a:t>Nagy rendelkezésre állás </a:t>
            </a:r>
            <a:endParaRPr lang="hu-HU" sz="2400" dirty="0"/>
          </a:p>
          <a:p>
            <a:pPr marL="457200" lvl="1" indent="0">
              <a:buNone/>
            </a:pPr>
            <a:endParaRPr lang="hu-HU" sz="1800" dirty="0"/>
          </a:p>
          <a:p>
            <a:r>
              <a:rPr lang="hu-HU" dirty="0" smtClean="0"/>
              <a:t>Hátrányok</a:t>
            </a:r>
          </a:p>
          <a:p>
            <a:pPr marL="457200" lvl="1" indent="0">
              <a:buNone/>
            </a:pPr>
            <a:r>
              <a:rPr lang="hu-HU" dirty="0" smtClean="0"/>
              <a:t>	</a:t>
            </a:r>
            <a:r>
              <a:rPr lang="hu-HU" sz="2000" dirty="0" smtClean="0"/>
              <a:t>Ahol nincs internet, ott nem férünk hozzá az anyagjainkhoz</a:t>
            </a:r>
          </a:p>
          <a:p>
            <a:pPr marL="457200" lvl="1" inden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Biztonság kérdéseivel fokozottabban kell gondoskodnunk (kétlépcsős bejelentkezés)</a:t>
            </a:r>
          </a:p>
          <a:p>
            <a:pPr marL="0" indent="0">
              <a:buNone/>
            </a:pPr>
            <a:r>
              <a:rPr lang="hu-HU" dirty="0" smtClean="0"/>
              <a:t>	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25850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Nagy felhő szolgáltatók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b="1" dirty="0" smtClean="0"/>
          </a:p>
          <a:p>
            <a:endParaRPr lang="hu-HU" b="1" dirty="0"/>
          </a:p>
          <a:p>
            <a:r>
              <a:rPr lang="hu-HU" b="1" dirty="0" smtClean="0"/>
              <a:t>Google </a:t>
            </a:r>
            <a:r>
              <a:rPr lang="hu-HU" b="1" dirty="0"/>
              <a:t>Drive</a:t>
            </a:r>
            <a:endParaRPr lang="hu-HU" dirty="0"/>
          </a:p>
          <a:p>
            <a:r>
              <a:rPr lang="hu-HU" b="1" dirty="0"/>
              <a:t>OneDrive</a:t>
            </a:r>
            <a:endParaRPr lang="hu-HU" dirty="0"/>
          </a:p>
          <a:p>
            <a:r>
              <a:rPr lang="hu-HU" b="1" dirty="0" err="1"/>
              <a:t>Copy</a:t>
            </a:r>
            <a:endParaRPr lang="hu-HU" dirty="0"/>
          </a:p>
          <a:p>
            <a:r>
              <a:rPr lang="hu-HU" b="1" dirty="0" err="1"/>
              <a:t>Ballloon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Chrome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131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Az </a:t>
            </a:r>
            <a:r>
              <a:rPr lang="hu-HU" dirty="0"/>
              <a:t>NIIF által üzemeltetett felhő </a:t>
            </a:r>
            <a:r>
              <a:rPr lang="hu-HU" dirty="0" smtClean="0"/>
              <a:t>szolgáltatások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Levelezés szolgáltatás</a:t>
            </a:r>
          </a:p>
          <a:p>
            <a:r>
              <a:rPr lang="hu-HU" dirty="0"/>
              <a:t>Szalagos </a:t>
            </a:r>
            <a:r>
              <a:rPr lang="hu-HU" dirty="0" smtClean="0"/>
              <a:t>archiválás</a:t>
            </a:r>
          </a:p>
          <a:p>
            <a:r>
              <a:rPr lang="hu-HU" dirty="0"/>
              <a:t>Tárhely </a:t>
            </a:r>
            <a:r>
              <a:rPr lang="hu-HU" dirty="0" smtClean="0"/>
              <a:t>szolgáltatás</a:t>
            </a:r>
          </a:p>
          <a:p>
            <a:r>
              <a:rPr lang="hu-HU" dirty="0"/>
              <a:t>Web </a:t>
            </a:r>
            <a:r>
              <a:rPr lang="hu-HU" dirty="0" err="1"/>
              <a:t>hosting</a:t>
            </a:r>
            <a:r>
              <a:rPr lang="hu-HU" dirty="0"/>
              <a:t> </a:t>
            </a:r>
            <a:r>
              <a:rPr lang="hu-HU" dirty="0" smtClean="0"/>
              <a:t>szolgálatás</a:t>
            </a:r>
          </a:p>
          <a:p>
            <a:r>
              <a:rPr lang="hu-HU" dirty="0" err="1"/>
              <a:t>Cloud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smtClean="0"/>
              <a:t>Education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848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4099" y="365125"/>
            <a:ext cx="9612797" cy="1325563"/>
          </a:xfrm>
        </p:spPr>
        <p:txBody>
          <a:bodyPr rtlCol="0">
            <a:noAutofit/>
          </a:bodyPr>
          <a:lstStyle/>
          <a:p>
            <a:r>
              <a:rPr lang="hu-HU" dirty="0" smtClean="0"/>
              <a:t>KIFÜ Levelezés szolgáltatás_1</a:t>
            </a:r>
            <a:endParaRPr lang="hu-HU" dirty="0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marL="720000" indent="-360000">
              <a:spcAft>
                <a:spcPts val="1200"/>
              </a:spcAft>
            </a:pPr>
            <a:r>
              <a:rPr lang="hu-HU" sz="2600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Miért hasznos?</a:t>
            </a:r>
          </a:p>
          <a:p>
            <a:pPr marL="645750" indent="-285750">
              <a:spcAft>
                <a:spcPts val="1200"/>
              </a:spcAft>
            </a:pPr>
            <a:r>
              <a:rPr lang="hu-HU" sz="2600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Költséghatékony és reklámmentes</a:t>
            </a:r>
          </a:p>
          <a:p>
            <a:pPr marL="645750" indent="-285750">
              <a:spcAft>
                <a:spcPts val="1200"/>
              </a:spcAft>
            </a:pPr>
            <a:r>
              <a:rPr lang="hu-HU" sz="2600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Ingyenes vírus- és spamszűrés</a:t>
            </a:r>
          </a:p>
          <a:p>
            <a:pPr marL="645750" indent="-285750">
              <a:spcAft>
                <a:spcPts val="1200"/>
              </a:spcAft>
            </a:pPr>
            <a:r>
              <a:rPr lang="hu-HU" sz="2600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Egyedi beállítási lehetőségek</a:t>
            </a:r>
          </a:p>
          <a:p>
            <a:pPr marL="645750" indent="-285750">
              <a:spcAft>
                <a:spcPts val="1200"/>
              </a:spcAft>
            </a:pPr>
            <a:r>
              <a:rPr lang="hu-HU" sz="2600" dirty="0" smtClean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Egyszerűen </a:t>
            </a:r>
            <a:r>
              <a:rPr lang="hu-HU" sz="2600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kezelhető online </a:t>
            </a:r>
            <a:r>
              <a:rPr lang="hu-HU" sz="2600" dirty="0" smtClean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felület</a:t>
            </a:r>
          </a:p>
          <a:p>
            <a:pPr marL="720000" indent="-360000">
              <a:spcAft>
                <a:spcPts val="1200"/>
              </a:spcAft>
            </a:pPr>
            <a:endParaRPr lang="hu-HU" sz="2600" b="1" dirty="0" smtClean="0">
              <a:solidFill>
                <a:srgbClr val="2746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5750" indent="-285750">
              <a:spcAft>
                <a:spcPts val="1200"/>
              </a:spcAft>
            </a:pPr>
            <a:endParaRPr lang="hu-HU" sz="2000" dirty="0">
              <a:solidFill>
                <a:srgbClr val="2746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569699" y="1825625"/>
            <a:ext cx="4641915" cy="4351338"/>
          </a:xfrm>
        </p:spPr>
        <p:txBody>
          <a:bodyPr>
            <a:normAutofit lnSpcReduction="10000"/>
          </a:bodyPr>
          <a:lstStyle/>
          <a:p>
            <a:pPr marL="720000" indent="-360000">
              <a:spcAft>
                <a:spcPts val="1200"/>
              </a:spcAft>
            </a:pPr>
            <a:r>
              <a:rPr lang="hu-HU" sz="2300" b="1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a szolgáltatás?</a:t>
            </a:r>
          </a:p>
          <a:p>
            <a:pPr marL="720000" indent="-360000">
              <a:spcAft>
                <a:spcPts val="1200"/>
              </a:spcAft>
            </a:pPr>
            <a:r>
              <a:rPr lang="hu-HU" sz="2300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Postafiók biztosítása (tárhellyel)</a:t>
            </a:r>
          </a:p>
          <a:p>
            <a:pPr marL="720000" indent="-360000">
              <a:spcAft>
                <a:spcPts val="1200"/>
              </a:spcAft>
            </a:pPr>
            <a:r>
              <a:rPr lang="hu-HU" sz="2300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Vírus- és spamszűrés</a:t>
            </a:r>
          </a:p>
          <a:p>
            <a:pPr marL="720000" indent="-360000">
              <a:spcAft>
                <a:spcPts val="1200"/>
              </a:spcAft>
            </a:pPr>
            <a:r>
              <a:rPr lang="hu-HU" sz="2300" dirty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Postafiók beállítás saját felügyelet </a:t>
            </a:r>
            <a:r>
              <a:rPr lang="hu-HU" sz="2300" dirty="0" smtClean="0">
                <a:solidFill>
                  <a:srgbClr val="2746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alatt</a:t>
            </a:r>
          </a:p>
          <a:p>
            <a:pPr marL="720000" indent="-360000">
              <a:spcAft>
                <a:spcPts val="1200"/>
              </a:spcAft>
            </a:pPr>
            <a:endParaRPr lang="hu-HU" sz="2000" b="1" dirty="0" smtClean="0">
              <a:solidFill>
                <a:srgbClr val="2746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360000">
              <a:spcAft>
                <a:spcPts val="1200"/>
              </a:spcAft>
            </a:pPr>
            <a:endParaRPr lang="hu-HU" sz="2000" b="1" dirty="0">
              <a:solidFill>
                <a:srgbClr val="2746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360000">
              <a:spcAft>
                <a:spcPts val="1200"/>
              </a:spcAft>
            </a:pPr>
            <a:endParaRPr lang="hu-HU" sz="2300" b="1" dirty="0" smtClean="0">
              <a:solidFill>
                <a:srgbClr val="2746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360000">
              <a:spcAft>
                <a:spcPts val="1200"/>
              </a:spcAft>
            </a:pPr>
            <a:endParaRPr lang="hu-HU" sz="2000" dirty="0">
              <a:solidFill>
                <a:srgbClr val="2746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39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lhőjáró sabl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570_TF03460508" id="{BEE89A87-7B43-4503-BAA6-0473EBC6EDC9}" vid="{F3C243BE-0A2E-4812-91A5-26666235524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DD01B8-816B-49B7-8C81-03AB51D87C54}">
  <ds:schemaRefs>
    <ds:schemaRef ds:uri="http://www.w3.org/XML/1998/namespace"/>
    <ds:schemaRef ds:uri="http://schemas.microsoft.com/office/2006/documentManagement/types"/>
    <ds:schemaRef ds:uri="http://purl.org/dc/elements/1.1/"/>
    <ds:schemaRef ds:uri="40262f94-9f35-4ac3-9a90-690165a166b7"/>
    <ds:schemaRef ds:uri="a4f35948-e619-41b3-aa29-22878b09cfd2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Felhőjáró diasablonok</Template>
  <TotalTime>246</TotalTime>
  <Words>683</Words>
  <Application>Microsoft Office PowerPoint</Application>
  <PresentationFormat>Szélesvásznú</PresentationFormat>
  <Paragraphs>166</Paragraphs>
  <Slides>19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</vt:lpstr>
      <vt:lpstr>Felhőjáró sablon</vt:lpstr>
      <vt:lpstr>INKA</vt:lpstr>
      <vt:lpstr>Felhőre Könyvtárak</vt:lpstr>
      <vt:lpstr>Az előadás célja</vt:lpstr>
      <vt:lpstr>A felhő alapú szolgáltatások lényege</vt:lpstr>
      <vt:lpstr>Milyen felhőszolgáltatások vannak</vt:lpstr>
      <vt:lpstr>Felhő szolgáltatások előnyei, hátrányai</vt:lpstr>
      <vt:lpstr>Nagy felhő szolgáltatók</vt:lpstr>
      <vt:lpstr> Az NIIF által üzemeltetett felhő szolgáltatások</vt:lpstr>
      <vt:lpstr>KIFÜ Levelezés szolgáltatás_1</vt:lpstr>
      <vt:lpstr>KIFÜ Levelezés szolgáltatás_2</vt:lpstr>
      <vt:lpstr>KIFÜ Szalagos archiválás_1</vt:lpstr>
      <vt:lpstr>KIFÜ Szalagos archiválás_2</vt:lpstr>
      <vt:lpstr>KIFÜ Tárhely szolgáltatás_1</vt:lpstr>
      <vt:lpstr>KIFÜ Tárhely szolgáltatás_2</vt:lpstr>
      <vt:lpstr>KIFÜ Web hosting szolgálatás</vt:lpstr>
      <vt:lpstr>KIFÜ Cloud for Education</vt:lpstr>
      <vt:lpstr>Szolgáltatások megrendelésének feltételei  ugyfelszolgalat@kifu.gov.hu Csatlakozási szerződés megkötése szükséges. Alap és kiegészítő szolgáltatásként is biztosítjuk. </vt:lpstr>
      <vt:lpstr>Elérhetőségek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INKA</dc:title>
  <dc:creator>tamaskal</dc:creator>
  <cp:lastModifiedBy>tamaskal</cp:lastModifiedBy>
  <cp:revision>39</cp:revision>
  <dcterms:created xsi:type="dcterms:W3CDTF">2018-06-19T06:33:16Z</dcterms:created>
  <dcterms:modified xsi:type="dcterms:W3CDTF">2018-06-28T13:55:26Z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