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80" r:id="rId3"/>
    <p:sldId id="281" r:id="rId4"/>
    <p:sldId id="282" r:id="rId5"/>
    <p:sldId id="283" r:id="rId6"/>
    <p:sldId id="284" r:id="rId7"/>
    <p:sldId id="286" r:id="rId8"/>
    <p:sldId id="288" r:id="rId9"/>
    <p:sldId id="289" r:id="rId10"/>
    <p:sldId id="290" r:id="rId11"/>
    <p:sldId id="298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9" r:id="rId20"/>
    <p:sldId id="300" r:id="rId21"/>
    <p:sldId id="301" r:id="rId22"/>
    <p:sldId id="302" r:id="rId23"/>
    <p:sldId id="303" r:id="rId24"/>
    <p:sldId id="304" r:id="rId25"/>
    <p:sldId id="308" r:id="rId26"/>
    <p:sldId id="3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920" autoAdjust="0"/>
  </p:normalViewPr>
  <p:slideViewPr>
    <p:cSldViewPr snapToGrid="0">
      <p:cViewPr varScale="1">
        <p:scale>
          <a:sx n="51" d="100"/>
          <a:sy n="51" d="100"/>
        </p:scale>
        <p:origin x="11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860B85-F1BE-48F2-A9B7-76DECB3E8BB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E0492AA-1298-478B-94D5-543CE1B82AF6}">
      <dgm:prSet phldrT="[Szöveg]"/>
      <dgm:spPr>
        <a:solidFill>
          <a:schemeClr val="bg1"/>
        </a:solidFill>
      </dgm:spPr>
      <dgm:t>
        <a:bodyPr/>
        <a:lstStyle/>
        <a:p>
          <a:r>
            <a:rPr lang="hu-HU" b="1" dirty="0" smtClean="0">
              <a:solidFill>
                <a:srgbClr val="002060"/>
              </a:solidFill>
              <a:latin typeface="+mj-lt"/>
            </a:rPr>
            <a:t>Az egyének és közösségeik által azonosított társadalmi, gazdasági, környezeti, kulturális és  politikai feltételek kombinációja, amelyek elengedhetetlenek ahhoz, hogy – mind az egyének, mind pedig a közösségek – virágozzanak és teljesítsék potenciáljukat.</a:t>
          </a:r>
          <a:endParaRPr lang="hu-HU" dirty="0">
            <a:solidFill>
              <a:srgbClr val="002060"/>
            </a:solidFill>
            <a:latin typeface="+mj-lt"/>
          </a:endParaRPr>
        </a:p>
      </dgm:t>
    </dgm:pt>
    <dgm:pt modelId="{196D6480-DC11-44CA-A7B8-D45E13B28CED}" type="parTrans" cxnId="{B3F19523-5BEA-493B-882E-8DEE83CEC23A}">
      <dgm:prSet/>
      <dgm:spPr/>
      <dgm:t>
        <a:bodyPr/>
        <a:lstStyle/>
        <a:p>
          <a:endParaRPr lang="hu-HU"/>
        </a:p>
      </dgm:t>
    </dgm:pt>
    <dgm:pt modelId="{257960B6-F83B-454F-A487-FC3C3E96FFA1}" type="sibTrans" cxnId="{B3F19523-5BEA-493B-882E-8DEE83CEC23A}">
      <dgm:prSet/>
      <dgm:spPr/>
      <dgm:t>
        <a:bodyPr/>
        <a:lstStyle/>
        <a:p>
          <a:endParaRPr lang="hu-HU"/>
        </a:p>
      </dgm:t>
    </dgm:pt>
    <dgm:pt modelId="{4F9B5BDF-D1EC-4B08-AFF8-0DA04E6252A8}">
      <dgm:prSet phldrT="[Szöveg]" custT="1"/>
      <dgm:spPr/>
      <dgm:t>
        <a:bodyPr/>
        <a:lstStyle/>
        <a:p>
          <a:r>
            <a:rPr lang="hu-HU" sz="2000" b="1" i="1" dirty="0" smtClean="0">
              <a:latin typeface="+mj-lt"/>
            </a:rPr>
            <a:t>Kapcsolatok </a:t>
          </a:r>
          <a:r>
            <a:rPr lang="hu-HU" sz="2000" b="1" dirty="0" smtClean="0">
              <a:latin typeface="+mj-lt"/>
            </a:rPr>
            <a:t>– közösségi, társadalmi hálózatok: </a:t>
          </a:r>
          <a:br>
            <a:rPr lang="hu-HU" sz="2000" b="1" dirty="0" smtClean="0">
              <a:latin typeface="+mj-lt"/>
            </a:rPr>
          </a:br>
          <a:r>
            <a:rPr lang="hu-HU" sz="1800" b="1" dirty="0" smtClean="0">
              <a:latin typeface="+mj-lt"/>
            </a:rPr>
            <a:t>támogatás, bizalom, harmonikus együttélés, civil részvétel, </a:t>
          </a:r>
          <a:r>
            <a:rPr lang="hu-HU" sz="1800" b="1" dirty="0" err="1" smtClean="0">
              <a:latin typeface="+mj-lt"/>
            </a:rPr>
            <a:t>részvétel</a:t>
          </a:r>
          <a:r>
            <a:rPr lang="hu-HU" sz="1800" b="1" dirty="0" smtClean="0">
              <a:latin typeface="+mj-lt"/>
            </a:rPr>
            <a:t> a közösség életében és a demokráciában</a:t>
          </a:r>
          <a:endParaRPr lang="hu-HU" sz="1800" b="1" dirty="0">
            <a:latin typeface="+mj-lt"/>
          </a:endParaRPr>
        </a:p>
      </dgm:t>
    </dgm:pt>
    <dgm:pt modelId="{6ECA4B0A-6C0E-4398-B40E-2CC9695F8B27}" type="parTrans" cxnId="{37548B7C-E670-40A7-AAEA-5EACE1897A20}">
      <dgm:prSet/>
      <dgm:spPr/>
      <dgm:t>
        <a:bodyPr/>
        <a:lstStyle/>
        <a:p>
          <a:endParaRPr lang="hu-HU"/>
        </a:p>
      </dgm:t>
    </dgm:pt>
    <dgm:pt modelId="{C1C81319-DBFB-4290-89DC-5532F5908D33}" type="sibTrans" cxnId="{37548B7C-E670-40A7-AAEA-5EACE1897A20}">
      <dgm:prSet/>
      <dgm:spPr/>
      <dgm:t>
        <a:bodyPr/>
        <a:lstStyle/>
        <a:p>
          <a:endParaRPr lang="hu-HU"/>
        </a:p>
      </dgm:t>
    </dgm:pt>
    <dgm:pt modelId="{47508967-D792-4749-98B8-1193A45CFB82}">
      <dgm:prSet phldrT="[Szöveg]" custT="1"/>
      <dgm:spPr/>
      <dgm:t>
        <a:bodyPr/>
        <a:lstStyle/>
        <a:p>
          <a:r>
            <a:rPr lang="hu-HU" sz="2000" b="1" i="1" dirty="0" smtClean="0">
              <a:latin typeface="+mj-lt"/>
            </a:rPr>
            <a:t>Élhető közösségek, terek, infrastruktúra: </a:t>
          </a:r>
          <a:br>
            <a:rPr lang="hu-HU" sz="2000" b="1" i="1" dirty="0" smtClean="0">
              <a:latin typeface="+mj-lt"/>
            </a:rPr>
          </a:br>
          <a:r>
            <a:rPr lang="hu-HU" sz="1800" b="1" i="0" dirty="0" smtClean="0">
              <a:latin typeface="+mj-lt"/>
            </a:rPr>
            <a:t>lakhatás, közlekedés, oktatás, közterek, parkok, kikapcsolódás, humán szolgáltatások, közbiztonság, hozzáférés a kultúrához és a művészetekhez</a:t>
          </a:r>
          <a:endParaRPr lang="hu-HU" sz="2400" b="1" i="1" dirty="0">
            <a:latin typeface="+mj-lt"/>
          </a:endParaRPr>
        </a:p>
      </dgm:t>
    </dgm:pt>
    <dgm:pt modelId="{E5183FE2-7B20-4A00-89A2-9C18D26D4CDE}" type="parTrans" cxnId="{9143E249-C5CD-471E-BFD2-99C278290382}">
      <dgm:prSet/>
      <dgm:spPr/>
      <dgm:t>
        <a:bodyPr/>
        <a:lstStyle/>
        <a:p>
          <a:endParaRPr lang="hu-HU"/>
        </a:p>
      </dgm:t>
    </dgm:pt>
    <dgm:pt modelId="{BD8FA6AA-293D-408E-979D-CB349C428C64}" type="sibTrans" cxnId="{9143E249-C5CD-471E-BFD2-99C278290382}">
      <dgm:prSet/>
      <dgm:spPr/>
      <dgm:t>
        <a:bodyPr/>
        <a:lstStyle/>
        <a:p>
          <a:endParaRPr lang="hu-HU"/>
        </a:p>
      </dgm:t>
    </dgm:pt>
    <dgm:pt modelId="{97B3DCFA-1B9A-4452-A95E-3966BA85B127}">
      <dgm:prSet phldrT="[Szöveg]" custT="1"/>
      <dgm:spPr/>
      <dgm:t>
        <a:bodyPr/>
        <a:lstStyle/>
        <a:p>
          <a:r>
            <a:rPr lang="hu-HU" sz="2000" b="1" i="1" dirty="0" smtClean="0">
              <a:latin typeface="+mj-lt"/>
            </a:rPr>
            <a:t>Méltányos közösségek – </a:t>
          </a:r>
          <a:r>
            <a:rPr lang="hu-HU" sz="2000" b="1" i="0" dirty="0" smtClean="0">
              <a:latin typeface="+mj-lt"/>
            </a:rPr>
            <a:t>sokszínűség, társadalmi igazságosság, felhatalmazás:</a:t>
          </a:r>
          <a:br>
            <a:rPr lang="hu-HU" sz="2000" b="1" i="0" dirty="0" smtClean="0">
              <a:latin typeface="+mj-lt"/>
            </a:rPr>
          </a:br>
          <a:r>
            <a:rPr lang="hu-HU" sz="1800" b="1" i="0" dirty="0" smtClean="0">
              <a:latin typeface="+mj-lt"/>
            </a:rPr>
            <a:t>egyenlőség, igazságosság, alapvető igények teljesülése (</a:t>
          </a:r>
          <a:r>
            <a:rPr lang="hu-HU" sz="1800" b="1" i="0" dirty="0" err="1" smtClean="0">
              <a:latin typeface="+mj-lt"/>
            </a:rPr>
            <a:t>eü</a:t>
          </a:r>
          <a:r>
            <a:rPr lang="hu-HU" sz="1800" b="1" i="0" dirty="0" smtClean="0">
              <a:latin typeface="+mj-lt"/>
            </a:rPr>
            <a:t> szolgáltatásokhoz való megfelelő hozzáférés, lakhatás, élelem, személyes biztonság), egyenlő esély az oktatáshoz és az egyéni lehetőségek kielégítéséhez</a:t>
          </a:r>
          <a:endParaRPr lang="hu-HU" sz="1800" b="1" i="0" dirty="0">
            <a:latin typeface="+mj-lt"/>
          </a:endParaRPr>
        </a:p>
      </dgm:t>
    </dgm:pt>
    <dgm:pt modelId="{455E05B0-5F43-46F2-9E5F-DC4592F4BB0C}" type="parTrans" cxnId="{39F56C67-A62C-49AD-A293-0B87AFEAA5C7}">
      <dgm:prSet/>
      <dgm:spPr/>
      <dgm:t>
        <a:bodyPr/>
        <a:lstStyle/>
        <a:p>
          <a:endParaRPr lang="hu-HU"/>
        </a:p>
      </dgm:t>
    </dgm:pt>
    <dgm:pt modelId="{09F8879F-C4AA-4170-89ED-17643677EE0A}" type="sibTrans" cxnId="{39F56C67-A62C-49AD-A293-0B87AFEAA5C7}">
      <dgm:prSet/>
      <dgm:spPr/>
      <dgm:t>
        <a:bodyPr/>
        <a:lstStyle/>
        <a:p>
          <a:endParaRPr lang="hu-HU"/>
        </a:p>
      </dgm:t>
    </dgm:pt>
    <dgm:pt modelId="{28D29CEE-2666-4819-83C9-107F13579F57}" type="pres">
      <dgm:prSet presAssocID="{C6860B85-F1BE-48F2-A9B7-76DECB3E8BB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F10A95E7-3E51-4711-B7EB-483475B96D08}" type="pres">
      <dgm:prSet presAssocID="{FE0492AA-1298-478B-94D5-543CE1B82AF6}" presName="root" presStyleCnt="0">
        <dgm:presLayoutVars>
          <dgm:chMax/>
          <dgm:chPref val="4"/>
        </dgm:presLayoutVars>
      </dgm:prSet>
      <dgm:spPr/>
    </dgm:pt>
    <dgm:pt modelId="{EB368C60-A99E-4701-BA26-CED05C6F3428}" type="pres">
      <dgm:prSet presAssocID="{FE0492AA-1298-478B-94D5-543CE1B82AF6}" presName="rootComposite" presStyleCnt="0">
        <dgm:presLayoutVars/>
      </dgm:prSet>
      <dgm:spPr/>
    </dgm:pt>
    <dgm:pt modelId="{44A94F82-618F-4B39-A42F-BBB6422A68D5}" type="pres">
      <dgm:prSet presAssocID="{FE0492AA-1298-478B-94D5-543CE1B82AF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hu-HU"/>
        </a:p>
      </dgm:t>
    </dgm:pt>
    <dgm:pt modelId="{953C5B35-6488-452E-9F04-294D7BB0E834}" type="pres">
      <dgm:prSet presAssocID="{FE0492AA-1298-478B-94D5-543CE1B82AF6}" presName="childShape" presStyleCnt="0">
        <dgm:presLayoutVars>
          <dgm:chMax val="0"/>
          <dgm:chPref val="0"/>
        </dgm:presLayoutVars>
      </dgm:prSet>
      <dgm:spPr/>
    </dgm:pt>
    <dgm:pt modelId="{DF06528E-62E2-4FD4-ABE7-8A794A466306}" type="pres">
      <dgm:prSet presAssocID="{4F9B5BDF-D1EC-4B08-AFF8-0DA04E6252A8}" presName="childComposite" presStyleCnt="0">
        <dgm:presLayoutVars>
          <dgm:chMax val="0"/>
          <dgm:chPref val="0"/>
        </dgm:presLayoutVars>
      </dgm:prSet>
      <dgm:spPr/>
    </dgm:pt>
    <dgm:pt modelId="{A25CB0CE-CC04-4F27-9CC2-AE99F9F77191}" type="pres">
      <dgm:prSet presAssocID="{4F9B5BDF-D1EC-4B08-AFF8-0DA04E6252A8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9F557D6-D616-4954-BF32-E7D9319E1782}" type="pres">
      <dgm:prSet presAssocID="{4F9B5BDF-D1EC-4B08-AFF8-0DA04E6252A8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57C356C-BB1D-42DD-BA3F-142E5D884420}" type="pres">
      <dgm:prSet presAssocID="{47508967-D792-4749-98B8-1193A45CFB82}" presName="childComposite" presStyleCnt="0">
        <dgm:presLayoutVars>
          <dgm:chMax val="0"/>
          <dgm:chPref val="0"/>
        </dgm:presLayoutVars>
      </dgm:prSet>
      <dgm:spPr/>
    </dgm:pt>
    <dgm:pt modelId="{38C6D01D-DD5B-481A-8FAC-DD06D889642E}" type="pres">
      <dgm:prSet presAssocID="{47508967-D792-4749-98B8-1193A45CFB82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8C421C2D-0866-4B4D-A412-F5CF4076A145}" type="pres">
      <dgm:prSet presAssocID="{47508967-D792-4749-98B8-1193A45CFB82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CBD05D6-C485-4408-9DB9-3FF1E78CB437}" type="pres">
      <dgm:prSet presAssocID="{97B3DCFA-1B9A-4452-A95E-3966BA85B127}" presName="childComposite" presStyleCnt="0">
        <dgm:presLayoutVars>
          <dgm:chMax val="0"/>
          <dgm:chPref val="0"/>
        </dgm:presLayoutVars>
      </dgm:prSet>
      <dgm:spPr/>
    </dgm:pt>
    <dgm:pt modelId="{576177FD-B07A-470A-B99C-53E2B6003408}" type="pres">
      <dgm:prSet presAssocID="{97B3DCFA-1B9A-4452-A95E-3966BA85B127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523E664-6214-4DCB-BBF2-C06CA714E6A1}" type="pres">
      <dgm:prSet presAssocID="{97B3DCFA-1B9A-4452-A95E-3966BA85B127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7548B7C-E670-40A7-AAEA-5EACE1897A20}" srcId="{FE0492AA-1298-478B-94D5-543CE1B82AF6}" destId="{4F9B5BDF-D1EC-4B08-AFF8-0DA04E6252A8}" srcOrd="0" destOrd="0" parTransId="{6ECA4B0A-6C0E-4398-B40E-2CC9695F8B27}" sibTransId="{C1C81319-DBFB-4290-89DC-5532F5908D33}"/>
    <dgm:cxn modelId="{B3F19523-5BEA-493B-882E-8DEE83CEC23A}" srcId="{C6860B85-F1BE-48F2-A9B7-76DECB3E8BB2}" destId="{FE0492AA-1298-478B-94D5-543CE1B82AF6}" srcOrd="0" destOrd="0" parTransId="{196D6480-DC11-44CA-A7B8-D45E13B28CED}" sibTransId="{257960B6-F83B-454F-A487-FC3C3E96FFA1}"/>
    <dgm:cxn modelId="{9FE5A087-DB23-4F25-89C6-F4D8417FF4CB}" type="presOf" srcId="{97B3DCFA-1B9A-4452-A95E-3966BA85B127}" destId="{8523E664-6214-4DCB-BBF2-C06CA714E6A1}" srcOrd="0" destOrd="0" presId="urn:microsoft.com/office/officeart/2008/layout/PictureAccentList"/>
    <dgm:cxn modelId="{5F02E977-5A3C-4A7B-BD67-3E11578F1D11}" type="presOf" srcId="{FE0492AA-1298-478B-94D5-543CE1B82AF6}" destId="{44A94F82-618F-4B39-A42F-BBB6422A68D5}" srcOrd="0" destOrd="0" presId="urn:microsoft.com/office/officeart/2008/layout/PictureAccentList"/>
    <dgm:cxn modelId="{9143E249-C5CD-471E-BFD2-99C278290382}" srcId="{FE0492AA-1298-478B-94D5-543CE1B82AF6}" destId="{47508967-D792-4749-98B8-1193A45CFB82}" srcOrd="1" destOrd="0" parTransId="{E5183FE2-7B20-4A00-89A2-9C18D26D4CDE}" sibTransId="{BD8FA6AA-293D-408E-979D-CB349C428C64}"/>
    <dgm:cxn modelId="{39F56C67-A62C-49AD-A293-0B87AFEAA5C7}" srcId="{FE0492AA-1298-478B-94D5-543CE1B82AF6}" destId="{97B3DCFA-1B9A-4452-A95E-3966BA85B127}" srcOrd="2" destOrd="0" parTransId="{455E05B0-5F43-46F2-9E5F-DC4592F4BB0C}" sibTransId="{09F8879F-C4AA-4170-89ED-17643677EE0A}"/>
    <dgm:cxn modelId="{A94FAB4A-3410-43F2-A5F6-766E0237D6BA}" type="presOf" srcId="{47508967-D792-4749-98B8-1193A45CFB82}" destId="{8C421C2D-0866-4B4D-A412-F5CF4076A145}" srcOrd="0" destOrd="0" presId="urn:microsoft.com/office/officeart/2008/layout/PictureAccentList"/>
    <dgm:cxn modelId="{A35EA2D4-776E-4C39-84E4-CE5B8B7D2C65}" type="presOf" srcId="{C6860B85-F1BE-48F2-A9B7-76DECB3E8BB2}" destId="{28D29CEE-2666-4819-83C9-107F13579F57}" srcOrd="0" destOrd="0" presId="urn:microsoft.com/office/officeart/2008/layout/PictureAccentList"/>
    <dgm:cxn modelId="{F603D031-A904-4182-9D84-BA0F4EAD3223}" type="presOf" srcId="{4F9B5BDF-D1EC-4B08-AFF8-0DA04E6252A8}" destId="{69F557D6-D616-4954-BF32-E7D9319E1782}" srcOrd="0" destOrd="0" presId="urn:microsoft.com/office/officeart/2008/layout/PictureAccentList"/>
    <dgm:cxn modelId="{FF44E23B-3230-4F12-9399-29878B9E5CC1}" type="presParOf" srcId="{28D29CEE-2666-4819-83C9-107F13579F57}" destId="{F10A95E7-3E51-4711-B7EB-483475B96D08}" srcOrd="0" destOrd="0" presId="urn:microsoft.com/office/officeart/2008/layout/PictureAccentList"/>
    <dgm:cxn modelId="{A6F7AB4F-6FF8-40BF-AEC7-2AEBFCFD9F2D}" type="presParOf" srcId="{F10A95E7-3E51-4711-B7EB-483475B96D08}" destId="{EB368C60-A99E-4701-BA26-CED05C6F3428}" srcOrd="0" destOrd="0" presId="urn:microsoft.com/office/officeart/2008/layout/PictureAccentList"/>
    <dgm:cxn modelId="{0050E521-BD96-48DC-AD7B-BF1742AD1181}" type="presParOf" srcId="{EB368C60-A99E-4701-BA26-CED05C6F3428}" destId="{44A94F82-618F-4B39-A42F-BBB6422A68D5}" srcOrd="0" destOrd="0" presId="urn:microsoft.com/office/officeart/2008/layout/PictureAccentList"/>
    <dgm:cxn modelId="{D603E495-50A7-4DAB-9739-7814968E86C9}" type="presParOf" srcId="{F10A95E7-3E51-4711-B7EB-483475B96D08}" destId="{953C5B35-6488-452E-9F04-294D7BB0E834}" srcOrd="1" destOrd="0" presId="urn:microsoft.com/office/officeart/2008/layout/PictureAccentList"/>
    <dgm:cxn modelId="{0928637E-C064-4CC2-AE51-41925A1CE17E}" type="presParOf" srcId="{953C5B35-6488-452E-9F04-294D7BB0E834}" destId="{DF06528E-62E2-4FD4-ABE7-8A794A466306}" srcOrd="0" destOrd="0" presId="urn:microsoft.com/office/officeart/2008/layout/PictureAccentList"/>
    <dgm:cxn modelId="{05ADEFBD-06A0-4C5E-B27A-2DEAF01D8089}" type="presParOf" srcId="{DF06528E-62E2-4FD4-ABE7-8A794A466306}" destId="{A25CB0CE-CC04-4F27-9CC2-AE99F9F77191}" srcOrd="0" destOrd="0" presId="urn:microsoft.com/office/officeart/2008/layout/PictureAccentList"/>
    <dgm:cxn modelId="{E8733EAA-5B4B-474D-B0E9-80C90AAA706F}" type="presParOf" srcId="{DF06528E-62E2-4FD4-ABE7-8A794A466306}" destId="{69F557D6-D616-4954-BF32-E7D9319E1782}" srcOrd="1" destOrd="0" presId="urn:microsoft.com/office/officeart/2008/layout/PictureAccentList"/>
    <dgm:cxn modelId="{2E611A47-2AD7-499A-A4BE-F51629BE5E4C}" type="presParOf" srcId="{953C5B35-6488-452E-9F04-294D7BB0E834}" destId="{257C356C-BB1D-42DD-BA3F-142E5D884420}" srcOrd="1" destOrd="0" presId="urn:microsoft.com/office/officeart/2008/layout/PictureAccentList"/>
    <dgm:cxn modelId="{36FEE095-5DAD-47D3-8C11-BE9827BC6F8D}" type="presParOf" srcId="{257C356C-BB1D-42DD-BA3F-142E5D884420}" destId="{38C6D01D-DD5B-481A-8FAC-DD06D889642E}" srcOrd="0" destOrd="0" presId="urn:microsoft.com/office/officeart/2008/layout/PictureAccentList"/>
    <dgm:cxn modelId="{B2329995-6565-47E6-AA3B-E6437A1A1CCF}" type="presParOf" srcId="{257C356C-BB1D-42DD-BA3F-142E5D884420}" destId="{8C421C2D-0866-4B4D-A412-F5CF4076A145}" srcOrd="1" destOrd="0" presId="urn:microsoft.com/office/officeart/2008/layout/PictureAccentList"/>
    <dgm:cxn modelId="{E2E22F7C-6B0E-405A-9A0E-29881A3E2298}" type="presParOf" srcId="{953C5B35-6488-452E-9F04-294D7BB0E834}" destId="{FCBD05D6-C485-4408-9DB9-3FF1E78CB437}" srcOrd="2" destOrd="0" presId="urn:microsoft.com/office/officeart/2008/layout/PictureAccentList"/>
    <dgm:cxn modelId="{515EA717-4170-4361-9CA9-3C44F4AD30A8}" type="presParOf" srcId="{FCBD05D6-C485-4408-9DB9-3FF1E78CB437}" destId="{576177FD-B07A-470A-B99C-53E2B6003408}" srcOrd="0" destOrd="0" presId="urn:microsoft.com/office/officeart/2008/layout/PictureAccentList"/>
    <dgm:cxn modelId="{9C8AC945-E194-4F40-AA8A-C584DFA859C0}" type="presParOf" srcId="{FCBD05D6-C485-4408-9DB9-3FF1E78CB437}" destId="{8523E664-6214-4DCB-BBF2-C06CA714E6A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97655B-C1B6-4C4D-BB0D-E31BD16447C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4AF59B8-20E4-414B-9033-2729D30F0921}">
      <dgm:prSet phldrT="[Szöveg]"/>
      <dgm:spPr/>
      <dgm:t>
        <a:bodyPr/>
        <a:lstStyle/>
        <a:p>
          <a:r>
            <a:rPr lang="hu-HU" dirty="0" smtClean="0">
              <a:latin typeface="+mj-lt"/>
            </a:rPr>
            <a:t>Az infrastruktúra segítheti a társadalmi hálózatok kiépítését.</a:t>
          </a:r>
          <a:endParaRPr lang="hu-HU" dirty="0">
            <a:latin typeface="+mj-lt"/>
          </a:endParaRPr>
        </a:p>
      </dgm:t>
    </dgm:pt>
    <dgm:pt modelId="{4CFE60C3-5234-492D-A0B8-C60B7CA85613}" type="parTrans" cxnId="{7A71A6C0-A8C3-43C4-BDC0-CEBFD8A8260D}">
      <dgm:prSet/>
      <dgm:spPr/>
      <dgm:t>
        <a:bodyPr/>
        <a:lstStyle/>
        <a:p>
          <a:endParaRPr lang="hu-HU"/>
        </a:p>
      </dgm:t>
    </dgm:pt>
    <dgm:pt modelId="{24CEF61A-876A-4F2A-B911-6AEE0C276641}" type="sibTrans" cxnId="{7A71A6C0-A8C3-43C4-BDC0-CEBFD8A8260D}">
      <dgm:prSet/>
      <dgm:spPr/>
      <dgm:t>
        <a:bodyPr/>
        <a:lstStyle/>
        <a:p>
          <a:endParaRPr lang="hu-HU"/>
        </a:p>
      </dgm:t>
    </dgm:pt>
    <dgm:pt modelId="{1484E74E-7A61-4757-B63D-C747FB5DB667}">
      <dgm:prSet phldrT="[Szöveg]"/>
      <dgm:spPr/>
      <dgm:t>
        <a:bodyPr/>
        <a:lstStyle/>
        <a:p>
          <a:r>
            <a:rPr lang="hu-HU" dirty="0" smtClean="0">
              <a:latin typeface="+mj-lt"/>
            </a:rPr>
            <a:t>közösségek, közösségi hálózatok fejlesztése</a:t>
          </a:r>
          <a:endParaRPr lang="hu-HU" dirty="0">
            <a:latin typeface="+mj-lt"/>
          </a:endParaRPr>
        </a:p>
      </dgm:t>
    </dgm:pt>
    <dgm:pt modelId="{AB61613D-E002-4060-AD41-ABF1B2A9608C}" type="parTrans" cxnId="{789A56FA-9F0F-43C1-ABB3-8E8C7B319252}">
      <dgm:prSet/>
      <dgm:spPr/>
      <dgm:t>
        <a:bodyPr/>
        <a:lstStyle/>
        <a:p>
          <a:endParaRPr lang="hu-HU"/>
        </a:p>
      </dgm:t>
    </dgm:pt>
    <dgm:pt modelId="{C1F40B91-F249-42AA-A7FC-AD9BBEA5B8A1}" type="sibTrans" cxnId="{789A56FA-9F0F-43C1-ABB3-8E8C7B319252}">
      <dgm:prSet/>
      <dgm:spPr/>
      <dgm:t>
        <a:bodyPr/>
        <a:lstStyle/>
        <a:p>
          <a:endParaRPr lang="hu-HU"/>
        </a:p>
      </dgm:t>
    </dgm:pt>
    <dgm:pt modelId="{6D2BA9BA-B968-4BFB-93EB-D5D5EFDE2736}">
      <dgm:prSet phldrT="[Szöveg]"/>
      <dgm:spPr/>
      <dgm:t>
        <a:bodyPr/>
        <a:lstStyle/>
        <a:p>
          <a:r>
            <a:rPr lang="hu-HU" dirty="0" smtClean="0">
              <a:latin typeface="+mj-lt"/>
            </a:rPr>
            <a:t>pl. az emberek többet fognak sétálni egy olyan </a:t>
          </a:r>
          <a:r>
            <a:rPr lang="hu-HU" dirty="0" smtClean="0">
              <a:latin typeface="+mj-lt"/>
            </a:rPr>
            <a:t>közösségben és térben, </a:t>
          </a:r>
          <a:r>
            <a:rPr lang="hu-HU" dirty="0" smtClean="0">
              <a:latin typeface="+mj-lt"/>
            </a:rPr>
            <a:t>ahol biztonságban érzik magukat</a:t>
          </a:r>
          <a:endParaRPr lang="hu-HU" dirty="0">
            <a:latin typeface="+mj-lt"/>
          </a:endParaRPr>
        </a:p>
      </dgm:t>
    </dgm:pt>
    <dgm:pt modelId="{A93A0EA3-5AE6-43B1-AB0D-D5C8922D5A39}" type="parTrans" cxnId="{F3EBFB43-C3D5-4FA9-AD98-78B0B042053A}">
      <dgm:prSet/>
      <dgm:spPr/>
      <dgm:t>
        <a:bodyPr/>
        <a:lstStyle/>
        <a:p>
          <a:endParaRPr lang="hu-HU"/>
        </a:p>
      </dgm:t>
    </dgm:pt>
    <dgm:pt modelId="{A5D174D2-5CAC-47B1-B544-242209774C72}" type="sibTrans" cxnId="{F3EBFB43-C3D5-4FA9-AD98-78B0B042053A}">
      <dgm:prSet/>
      <dgm:spPr/>
      <dgm:t>
        <a:bodyPr/>
        <a:lstStyle/>
        <a:p>
          <a:endParaRPr lang="hu-HU"/>
        </a:p>
      </dgm:t>
    </dgm:pt>
    <dgm:pt modelId="{4470A4A7-08D3-49B5-950C-457BCEF3A5A5}">
      <dgm:prSet phldrT="[Szöveg]"/>
      <dgm:spPr/>
      <dgm:t>
        <a:bodyPr/>
        <a:lstStyle/>
        <a:p>
          <a:r>
            <a:rPr lang="hu-HU" dirty="0" smtClean="0">
              <a:latin typeface="+mj-lt"/>
            </a:rPr>
            <a:t>közösségi részvétel és közösségi/civil  szerepvállalás</a:t>
          </a:r>
          <a:endParaRPr lang="hu-HU" dirty="0">
            <a:latin typeface="+mj-lt"/>
          </a:endParaRPr>
        </a:p>
      </dgm:t>
    </dgm:pt>
    <dgm:pt modelId="{57566D22-7D70-4037-BFF9-48AA0EABF722}" type="parTrans" cxnId="{3C2A7C5D-DE6E-45C5-96F0-50D369527FF1}">
      <dgm:prSet/>
      <dgm:spPr/>
      <dgm:t>
        <a:bodyPr/>
        <a:lstStyle/>
        <a:p>
          <a:endParaRPr lang="hu-HU"/>
        </a:p>
      </dgm:t>
    </dgm:pt>
    <dgm:pt modelId="{7AD67BD9-B596-4275-9056-78A42B73DB62}" type="sibTrans" cxnId="{3C2A7C5D-DE6E-45C5-96F0-50D369527FF1}">
      <dgm:prSet/>
      <dgm:spPr/>
      <dgm:t>
        <a:bodyPr/>
        <a:lstStyle/>
        <a:p>
          <a:endParaRPr lang="hu-HU"/>
        </a:p>
      </dgm:t>
    </dgm:pt>
    <dgm:pt modelId="{23BF58CD-E4D4-4CBB-A633-6283F155D078}">
      <dgm:prSet phldrT="[Szöveg]"/>
      <dgm:spPr/>
      <dgm:t>
        <a:bodyPr/>
        <a:lstStyle/>
        <a:p>
          <a:r>
            <a:rPr lang="hu-HU" dirty="0" smtClean="0">
              <a:latin typeface="+mj-lt"/>
            </a:rPr>
            <a:t>közösségi terek, ahol egy közösség tagjai kölcsönhatásba léphetnek (könyvtárak, közösségi központok)</a:t>
          </a:r>
          <a:endParaRPr lang="hu-HU" dirty="0">
            <a:latin typeface="+mj-lt"/>
          </a:endParaRPr>
        </a:p>
      </dgm:t>
    </dgm:pt>
    <dgm:pt modelId="{9F731628-DA5A-4DE6-A523-4344A77DC58B}" type="parTrans" cxnId="{FB5C8CE5-E532-4F13-B375-B7F8890259FB}">
      <dgm:prSet/>
      <dgm:spPr/>
      <dgm:t>
        <a:bodyPr/>
        <a:lstStyle/>
        <a:p>
          <a:endParaRPr lang="hu-HU"/>
        </a:p>
      </dgm:t>
    </dgm:pt>
    <dgm:pt modelId="{74EDFE9D-DD44-438E-9CA1-72EB55B0B101}" type="sibTrans" cxnId="{FB5C8CE5-E532-4F13-B375-B7F8890259FB}">
      <dgm:prSet/>
      <dgm:spPr/>
      <dgm:t>
        <a:bodyPr/>
        <a:lstStyle/>
        <a:p>
          <a:endParaRPr lang="hu-HU"/>
        </a:p>
      </dgm:t>
    </dgm:pt>
    <dgm:pt modelId="{6C6DE119-C2CF-49B9-9441-666B7854B0F5}">
      <dgm:prSet phldrT="[Szöveg]"/>
      <dgm:spPr/>
      <dgm:t>
        <a:bodyPr/>
        <a:lstStyle/>
        <a:p>
          <a:r>
            <a:rPr lang="hu-HU" dirty="0" smtClean="0">
              <a:latin typeface="+mj-lt"/>
            </a:rPr>
            <a:t>Az infrastruktúra támogathatja az egészséges életmódot.</a:t>
          </a:r>
          <a:endParaRPr lang="hu-HU" dirty="0">
            <a:latin typeface="+mj-lt"/>
          </a:endParaRPr>
        </a:p>
      </dgm:t>
    </dgm:pt>
    <dgm:pt modelId="{813DD822-D2F9-4D81-A232-EE17B45A4CB4}" type="parTrans" cxnId="{4F546136-743E-4086-AB42-86DA4918EF66}">
      <dgm:prSet/>
      <dgm:spPr/>
      <dgm:t>
        <a:bodyPr/>
        <a:lstStyle/>
        <a:p>
          <a:endParaRPr lang="hu-HU"/>
        </a:p>
      </dgm:t>
    </dgm:pt>
    <dgm:pt modelId="{9CCDCEA7-0163-40EB-A3AD-816A12845931}" type="sibTrans" cxnId="{4F546136-743E-4086-AB42-86DA4918EF66}">
      <dgm:prSet/>
      <dgm:spPr/>
      <dgm:t>
        <a:bodyPr/>
        <a:lstStyle/>
        <a:p>
          <a:endParaRPr lang="hu-HU"/>
        </a:p>
      </dgm:t>
    </dgm:pt>
    <dgm:pt modelId="{374CE6AA-A568-4C31-B3A7-C38A415F124D}">
      <dgm:prSet phldrT="[Szöveg]"/>
      <dgm:spPr/>
      <dgm:t>
        <a:bodyPr/>
        <a:lstStyle/>
        <a:p>
          <a:r>
            <a:rPr lang="hu-HU" dirty="0" smtClean="0">
              <a:latin typeface="+mj-lt"/>
            </a:rPr>
            <a:t>járda, sétáló övezetek, jobb közvilágítás</a:t>
          </a:r>
          <a:endParaRPr lang="hu-HU" dirty="0">
            <a:latin typeface="+mj-lt"/>
          </a:endParaRPr>
        </a:p>
      </dgm:t>
    </dgm:pt>
    <dgm:pt modelId="{22CF0C24-2390-4274-A427-345653573C81}" type="parTrans" cxnId="{3F75DE1D-357E-4189-A51C-A9B86A57CC91}">
      <dgm:prSet/>
      <dgm:spPr/>
      <dgm:t>
        <a:bodyPr/>
        <a:lstStyle/>
        <a:p>
          <a:endParaRPr lang="hu-HU"/>
        </a:p>
      </dgm:t>
    </dgm:pt>
    <dgm:pt modelId="{BFF6A733-AAE1-4495-BB68-A9F4D6D43495}" type="sibTrans" cxnId="{3F75DE1D-357E-4189-A51C-A9B86A57CC91}">
      <dgm:prSet/>
      <dgm:spPr/>
      <dgm:t>
        <a:bodyPr/>
        <a:lstStyle/>
        <a:p>
          <a:endParaRPr lang="hu-HU"/>
        </a:p>
      </dgm:t>
    </dgm:pt>
    <dgm:pt modelId="{DB2352C0-9FAB-429D-AB5B-843A987CCCBC}">
      <dgm:prSet phldrT="[Szöveg]"/>
      <dgm:spPr/>
      <dgm:t>
        <a:bodyPr/>
        <a:lstStyle/>
        <a:p>
          <a:r>
            <a:rPr lang="hu-HU" dirty="0" smtClean="0">
              <a:latin typeface="+mj-lt"/>
            </a:rPr>
            <a:t>A gyaloglás is vonzóbb lesz, ha vonzó zöldterületek vannak a településen.</a:t>
          </a:r>
          <a:endParaRPr lang="hu-HU" dirty="0">
            <a:latin typeface="+mj-lt"/>
          </a:endParaRPr>
        </a:p>
      </dgm:t>
    </dgm:pt>
    <dgm:pt modelId="{EDF2DD03-D2CB-4433-BF63-21D8D99D70E7}" type="parTrans" cxnId="{72EC1B6B-CB0D-4AAF-A2F4-A9D4E8E4A209}">
      <dgm:prSet/>
      <dgm:spPr/>
      <dgm:t>
        <a:bodyPr/>
        <a:lstStyle/>
        <a:p>
          <a:endParaRPr lang="hu-HU"/>
        </a:p>
      </dgm:t>
    </dgm:pt>
    <dgm:pt modelId="{CF464FAB-2D80-42FA-B7F4-B9A84D8656E1}" type="sibTrans" cxnId="{72EC1B6B-CB0D-4AAF-A2F4-A9D4E8E4A209}">
      <dgm:prSet/>
      <dgm:spPr/>
      <dgm:t>
        <a:bodyPr/>
        <a:lstStyle/>
        <a:p>
          <a:endParaRPr lang="hu-HU"/>
        </a:p>
      </dgm:t>
    </dgm:pt>
    <dgm:pt modelId="{1DC0373A-86BB-4650-AEDF-B01BB69FEDD3}" type="pres">
      <dgm:prSet presAssocID="{7297655B-C1B6-4C4D-BB0D-E31BD16447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9B26744-5E09-4783-9B0D-240B75D0DE08}" type="pres">
      <dgm:prSet presAssocID="{B4AF59B8-20E4-414B-9033-2729D30F0921}" presName="composite" presStyleCnt="0"/>
      <dgm:spPr/>
    </dgm:pt>
    <dgm:pt modelId="{0CFFE6A1-C1CF-4667-BBA9-C780A666D434}" type="pres">
      <dgm:prSet presAssocID="{B4AF59B8-20E4-414B-9033-2729D30F0921}" presName="parTx" presStyleLbl="alignNode1" presStyleIdx="0" presStyleCnt="2" custLinFactNeighborX="-26583" custLinFactNeighborY="5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EE321BC-325F-46B2-8873-EA35EDCD0EA1}" type="pres">
      <dgm:prSet presAssocID="{B4AF59B8-20E4-414B-9033-2729D30F0921}" presName="desTx" presStyleLbl="alignAccFollowNode1" presStyleIdx="0" presStyleCnt="2" custLinFactNeighborX="-34358" custLinFactNeighborY="174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315D49-7576-416A-8180-7CA070CD8E86}" type="pres">
      <dgm:prSet presAssocID="{24CEF61A-876A-4F2A-B911-6AEE0C276641}" presName="space" presStyleCnt="0"/>
      <dgm:spPr/>
    </dgm:pt>
    <dgm:pt modelId="{D1E3499E-50CA-489B-80F1-FB41803C84A2}" type="pres">
      <dgm:prSet presAssocID="{6C6DE119-C2CF-49B9-9441-666B7854B0F5}" presName="composite" presStyleCnt="0"/>
      <dgm:spPr/>
    </dgm:pt>
    <dgm:pt modelId="{159A5719-F9CB-4D99-BCAE-AD74658E316C}" type="pres">
      <dgm:prSet presAssocID="{6C6DE119-C2CF-49B9-9441-666B7854B0F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C15748A-44E5-47BD-BACF-BBDFA092F1C5}" type="pres">
      <dgm:prSet presAssocID="{6C6DE119-C2CF-49B9-9441-666B7854B0F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4EA065B-07ED-4D7B-AF57-1DBAC7F6DE77}" type="presOf" srcId="{1484E74E-7A61-4757-B63D-C747FB5DB667}" destId="{5EE321BC-325F-46B2-8873-EA35EDCD0EA1}" srcOrd="0" destOrd="0" presId="urn:microsoft.com/office/officeart/2005/8/layout/hList1"/>
    <dgm:cxn modelId="{3C2A7C5D-DE6E-45C5-96F0-50D369527FF1}" srcId="{B4AF59B8-20E4-414B-9033-2729D30F0921}" destId="{4470A4A7-08D3-49B5-950C-457BCEF3A5A5}" srcOrd="1" destOrd="0" parTransId="{57566D22-7D70-4037-BFF9-48AA0EABF722}" sibTransId="{7AD67BD9-B596-4275-9056-78A42B73DB62}"/>
    <dgm:cxn modelId="{F1BB5A4E-8D65-44CF-893C-877AF346BECA}" type="presOf" srcId="{374CE6AA-A568-4C31-B3A7-C38A415F124D}" destId="{6C15748A-44E5-47BD-BACF-BBDFA092F1C5}" srcOrd="0" destOrd="1" presId="urn:microsoft.com/office/officeart/2005/8/layout/hList1"/>
    <dgm:cxn modelId="{5E3C229F-6EA9-4724-96F9-37EB2CC48BB1}" type="presOf" srcId="{6C6DE119-C2CF-49B9-9441-666B7854B0F5}" destId="{159A5719-F9CB-4D99-BCAE-AD74658E316C}" srcOrd="0" destOrd="0" presId="urn:microsoft.com/office/officeart/2005/8/layout/hList1"/>
    <dgm:cxn modelId="{6B9BFB10-F1B0-4610-90C2-7F76518EE1C8}" type="presOf" srcId="{DB2352C0-9FAB-429D-AB5B-843A987CCCBC}" destId="{6C15748A-44E5-47BD-BACF-BBDFA092F1C5}" srcOrd="0" destOrd="2" presId="urn:microsoft.com/office/officeart/2005/8/layout/hList1"/>
    <dgm:cxn modelId="{97FB03B5-25E4-4CAF-B28B-24A9536F3A31}" type="presOf" srcId="{23BF58CD-E4D4-4CBB-A633-6283F155D078}" destId="{5EE321BC-325F-46B2-8873-EA35EDCD0EA1}" srcOrd="0" destOrd="2" presId="urn:microsoft.com/office/officeart/2005/8/layout/hList1"/>
    <dgm:cxn modelId="{3F75DE1D-357E-4189-A51C-A9B86A57CC91}" srcId="{6C6DE119-C2CF-49B9-9441-666B7854B0F5}" destId="{374CE6AA-A568-4C31-B3A7-C38A415F124D}" srcOrd="1" destOrd="0" parTransId="{22CF0C24-2390-4274-A427-345653573C81}" sibTransId="{BFF6A733-AAE1-4495-BB68-A9F4D6D43495}"/>
    <dgm:cxn modelId="{F3EBFB43-C3D5-4FA9-AD98-78B0B042053A}" srcId="{6C6DE119-C2CF-49B9-9441-666B7854B0F5}" destId="{6D2BA9BA-B968-4BFB-93EB-D5D5EFDE2736}" srcOrd="0" destOrd="0" parTransId="{A93A0EA3-5AE6-43B1-AB0D-D5C8922D5A39}" sibTransId="{A5D174D2-5CAC-47B1-B544-242209774C72}"/>
    <dgm:cxn modelId="{7A71A6C0-A8C3-43C4-BDC0-CEBFD8A8260D}" srcId="{7297655B-C1B6-4C4D-BB0D-E31BD16447CA}" destId="{B4AF59B8-20E4-414B-9033-2729D30F0921}" srcOrd="0" destOrd="0" parTransId="{4CFE60C3-5234-492D-A0B8-C60B7CA85613}" sibTransId="{24CEF61A-876A-4F2A-B911-6AEE0C276641}"/>
    <dgm:cxn modelId="{DAC0331E-854C-478C-AEAF-7288A8CE1069}" type="presOf" srcId="{B4AF59B8-20E4-414B-9033-2729D30F0921}" destId="{0CFFE6A1-C1CF-4667-BBA9-C780A666D434}" srcOrd="0" destOrd="0" presId="urn:microsoft.com/office/officeart/2005/8/layout/hList1"/>
    <dgm:cxn modelId="{05649CC2-9B4E-4EBA-B05E-C20E51146208}" type="presOf" srcId="{7297655B-C1B6-4C4D-BB0D-E31BD16447CA}" destId="{1DC0373A-86BB-4650-AEDF-B01BB69FEDD3}" srcOrd="0" destOrd="0" presId="urn:microsoft.com/office/officeart/2005/8/layout/hList1"/>
    <dgm:cxn modelId="{FB5C8CE5-E532-4F13-B375-B7F8890259FB}" srcId="{B4AF59B8-20E4-414B-9033-2729D30F0921}" destId="{23BF58CD-E4D4-4CBB-A633-6283F155D078}" srcOrd="2" destOrd="0" parTransId="{9F731628-DA5A-4DE6-A523-4344A77DC58B}" sibTransId="{74EDFE9D-DD44-438E-9CA1-72EB55B0B101}"/>
    <dgm:cxn modelId="{789A56FA-9F0F-43C1-ABB3-8E8C7B319252}" srcId="{B4AF59B8-20E4-414B-9033-2729D30F0921}" destId="{1484E74E-7A61-4757-B63D-C747FB5DB667}" srcOrd="0" destOrd="0" parTransId="{AB61613D-E002-4060-AD41-ABF1B2A9608C}" sibTransId="{C1F40B91-F249-42AA-A7FC-AD9BBEA5B8A1}"/>
    <dgm:cxn modelId="{0E927D9D-7FF6-4301-A6AC-A930DA3FA056}" type="presOf" srcId="{4470A4A7-08D3-49B5-950C-457BCEF3A5A5}" destId="{5EE321BC-325F-46B2-8873-EA35EDCD0EA1}" srcOrd="0" destOrd="1" presId="urn:microsoft.com/office/officeart/2005/8/layout/hList1"/>
    <dgm:cxn modelId="{4F546136-743E-4086-AB42-86DA4918EF66}" srcId="{7297655B-C1B6-4C4D-BB0D-E31BD16447CA}" destId="{6C6DE119-C2CF-49B9-9441-666B7854B0F5}" srcOrd="1" destOrd="0" parTransId="{813DD822-D2F9-4D81-A232-EE17B45A4CB4}" sibTransId="{9CCDCEA7-0163-40EB-A3AD-816A12845931}"/>
    <dgm:cxn modelId="{400F89FB-7B5F-4913-A3A9-5B19EB94F7E6}" type="presOf" srcId="{6D2BA9BA-B968-4BFB-93EB-D5D5EFDE2736}" destId="{6C15748A-44E5-47BD-BACF-BBDFA092F1C5}" srcOrd="0" destOrd="0" presId="urn:microsoft.com/office/officeart/2005/8/layout/hList1"/>
    <dgm:cxn modelId="{72EC1B6B-CB0D-4AAF-A2F4-A9D4E8E4A209}" srcId="{6C6DE119-C2CF-49B9-9441-666B7854B0F5}" destId="{DB2352C0-9FAB-429D-AB5B-843A987CCCBC}" srcOrd="2" destOrd="0" parTransId="{EDF2DD03-D2CB-4433-BF63-21D8D99D70E7}" sibTransId="{CF464FAB-2D80-42FA-B7F4-B9A84D8656E1}"/>
    <dgm:cxn modelId="{3C3BD951-30A7-417E-8A8B-A3FEBF575A9C}" type="presParOf" srcId="{1DC0373A-86BB-4650-AEDF-B01BB69FEDD3}" destId="{09B26744-5E09-4783-9B0D-240B75D0DE08}" srcOrd="0" destOrd="0" presId="urn:microsoft.com/office/officeart/2005/8/layout/hList1"/>
    <dgm:cxn modelId="{F4014D72-8A7E-4AB9-A1F5-43F3685CB90A}" type="presParOf" srcId="{09B26744-5E09-4783-9B0D-240B75D0DE08}" destId="{0CFFE6A1-C1CF-4667-BBA9-C780A666D434}" srcOrd="0" destOrd="0" presId="urn:microsoft.com/office/officeart/2005/8/layout/hList1"/>
    <dgm:cxn modelId="{2CB26A08-FB97-488E-8FF0-C84A09749EFF}" type="presParOf" srcId="{09B26744-5E09-4783-9B0D-240B75D0DE08}" destId="{5EE321BC-325F-46B2-8873-EA35EDCD0EA1}" srcOrd="1" destOrd="0" presId="urn:microsoft.com/office/officeart/2005/8/layout/hList1"/>
    <dgm:cxn modelId="{C47AFC18-9DEF-4152-BC3E-C29BDFAA3403}" type="presParOf" srcId="{1DC0373A-86BB-4650-AEDF-B01BB69FEDD3}" destId="{B3315D49-7576-416A-8180-7CA070CD8E86}" srcOrd="1" destOrd="0" presId="urn:microsoft.com/office/officeart/2005/8/layout/hList1"/>
    <dgm:cxn modelId="{F10081EB-E25E-4D67-A079-82E5FE142951}" type="presParOf" srcId="{1DC0373A-86BB-4650-AEDF-B01BB69FEDD3}" destId="{D1E3499E-50CA-489B-80F1-FB41803C84A2}" srcOrd="2" destOrd="0" presId="urn:microsoft.com/office/officeart/2005/8/layout/hList1"/>
    <dgm:cxn modelId="{0F0607FD-EF0B-447E-9371-38887798A513}" type="presParOf" srcId="{D1E3499E-50CA-489B-80F1-FB41803C84A2}" destId="{159A5719-F9CB-4D99-BCAE-AD74658E316C}" srcOrd="0" destOrd="0" presId="urn:microsoft.com/office/officeart/2005/8/layout/hList1"/>
    <dgm:cxn modelId="{7FDE3483-1DD9-4686-8A97-160B7E9B1FAC}" type="presParOf" srcId="{D1E3499E-50CA-489B-80F1-FB41803C84A2}" destId="{6C15748A-44E5-47BD-BACF-BBDFA092F1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E3C831-791D-4D82-A637-A24E8084DD52}" type="doc">
      <dgm:prSet loTypeId="urn:microsoft.com/office/officeart/2008/layout/CircularPictureCallout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FE2F628-BDA7-4275-8970-68D2ABBFCF5A}">
      <dgm:prSet phldrT="[Szöveg]"/>
      <dgm:spPr/>
      <dgm:t>
        <a:bodyPr/>
        <a:lstStyle/>
        <a:p>
          <a:r>
            <a:rPr lang="hu-HU" b="1" dirty="0" smtClean="0">
              <a:latin typeface="+mj-lt"/>
            </a:rPr>
            <a:t>multifunkcionális</a:t>
          </a:r>
          <a:endParaRPr lang="hu-HU" b="1" dirty="0">
            <a:latin typeface="+mj-lt"/>
          </a:endParaRPr>
        </a:p>
      </dgm:t>
    </dgm:pt>
    <dgm:pt modelId="{C411B7BA-711B-412A-8D12-4973590ED11B}" type="sibTrans" cxnId="{9BDA1E2B-D4B8-4724-B4C5-9B44A45BA67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664473A8-B38D-40EA-9320-3E87D82E142A}" type="parTrans" cxnId="{9BDA1E2B-D4B8-4724-B4C5-9B44A45BA67B}">
      <dgm:prSet/>
      <dgm:spPr/>
      <dgm:t>
        <a:bodyPr/>
        <a:lstStyle/>
        <a:p>
          <a:endParaRPr lang="hu-HU"/>
        </a:p>
      </dgm:t>
    </dgm:pt>
    <dgm:pt modelId="{F60FA207-5BE1-4991-80FA-9CCD71670380}">
      <dgm:prSet phldrT="[Szöveg]"/>
      <dgm:spPr/>
      <dgm:t>
        <a:bodyPr/>
        <a:lstStyle/>
        <a:p>
          <a:endParaRPr lang="hu-HU" dirty="0">
            <a:latin typeface="Georgia" panose="02040502050405020303" pitchFamily="18" charset="0"/>
          </a:endParaRPr>
        </a:p>
      </dgm:t>
    </dgm:pt>
    <dgm:pt modelId="{ABA7F2DC-CAA7-4AFC-A509-58104110A6F6}" type="sibTrans" cxnId="{98378C6B-4CBC-44E0-A15B-410534D609CE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BE5F728C-8BEA-4754-A59C-C78E2A32D9EB}" type="parTrans" cxnId="{98378C6B-4CBC-44E0-A15B-410534D609CE}">
      <dgm:prSet/>
      <dgm:spPr/>
      <dgm:t>
        <a:bodyPr/>
        <a:lstStyle/>
        <a:p>
          <a:endParaRPr lang="hu-HU"/>
        </a:p>
      </dgm:t>
    </dgm:pt>
    <dgm:pt modelId="{393CF347-2017-44C3-90BB-FFBAE7F8ECAB}">
      <dgm:prSet phldrT="[Szöveg]"/>
      <dgm:spPr/>
      <dgm:t>
        <a:bodyPr/>
        <a:lstStyle/>
        <a:p>
          <a:r>
            <a:rPr lang="hu-HU" b="1" dirty="0" smtClean="0">
              <a:latin typeface="+mj-lt"/>
            </a:rPr>
            <a:t>integratív</a:t>
          </a:r>
          <a:endParaRPr lang="hu-HU" b="1" dirty="0">
            <a:latin typeface="+mj-lt"/>
          </a:endParaRPr>
        </a:p>
      </dgm:t>
    </dgm:pt>
    <dgm:pt modelId="{0A209A2B-2AF6-4457-A220-5EE95425FB04}" type="parTrans" cxnId="{2AE71CD3-0D3C-4674-85E3-C03424E8C388}">
      <dgm:prSet/>
      <dgm:spPr/>
      <dgm:t>
        <a:bodyPr/>
        <a:lstStyle/>
        <a:p>
          <a:endParaRPr lang="hu-HU"/>
        </a:p>
      </dgm:t>
    </dgm:pt>
    <dgm:pt modelId="{D6C6DE94-8AA6-42CC-9A3E-B711F08F7244}" type="sibTrans" cxnId="{2AE71CD3-0D3C-4674-85E3-C03424E8C388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E522215A-36B3-4944-B9F8-BDF246EA02A2}">
      <dgm:prSet phldrT="[Szöveg]"/>
      <dgm:spPr/>
      <dgm:t>
        <a:bodyPr/>
        <a:lstStyle/>
        <a:p>
          <a:r>
            <a:rPr lang="hu-HU" b="1" dirty="0" smtClean="0">
              <a:latin typeface="+mj-lt"/>
            </a:rPr>
            <a:t>komplex</a:t>
          </a:r>
          <a:endParaRPr lang="hu-HU" b="1" dirty="0">
            <a:latin typeface="+mj-lt"/>
          </a:endParaRPr>
        </a:p>
      </dgm:t>
    </dgm:pt>
    <dgm:pt modelId="{A41EF376-77B4-405A-940F-FA956C512211}" type="parTrans" cxnId="{C68E558B-1ED4-4EC6-A877-9EE2802EDC43}">
      <dgm:prSet/>
      <dgm:spPr/>
      <dgm:t>
        <a:bodyPr/>
        <a:lstStyle/>
        <a:p>
          <a:endParaRPr lang="hu-HU"/>
        </a:p>
      </dgm:t>
    </dgm:pt>
    <dgm:pt modelId="{9436588F-1CC3-436C-A24C-3AD9580238CC}" type="sibTrans" cxnId="{C68E558B-1ED4-4EC6-A877-9EE2802EDC43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12C9A218-122B-471F-B9E7-D6B7FE3CDCC0}">
      <dgm:prSet phldrT="[Szöveg]"/>
      <dgm:spPr/>
      <dgm:t>
        <a:bodyPr/>
        <a:lstStyle/>
        <a:p>
          <a:r>
            <a:rPr lang="hu-HU" b="1" dirty="0" smtClean="0">
              <a:latin typeface="+mj-lt"/>
            </a:rPr>
            <a:t>közösség-vezérelt</a:t>
          </a:r>
          <a:endParaRPr lang="hu-HU" b="1" dirty="0">
            <a:latin typeface="+mj-lt"/>
          </a:endParaRPr>
        </a:p>
      </dgm:t>
    </dgm:pt>
    <dgm:pt modelId="{6985048E-B154-44BB-968A-6C2C4851B14E}" type="parTrans" cxnId="{B3D5DA29-B8E2-4946-84F9-13455AB796C7}">
      <dgm:prSet/>
      <dgm:spPr/>
      <dgm:t>
        <a:bodyPr/>
        <a:lstStyle/>
        <a:p>
          <a:endParaRPr lang="hu-HU"/>
        </a:p>
      </dgm:t>
    </dgm:pt>
    <dgm:pt modelId="{DBAE5132-26C8-4E4B-AC25-5E399D4CA40A}" type="sibTrans" cxnId="{B3D5DA29-B8E2-4946-84F9-13455AB796C7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89D21304-C6F3-4FDD-947F-842691E726C2}" type="pres">
      <dgm:prSet presAssocID="{B1E3C831-791D-4D82-A637-A24E8084DD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1C3C6C0C-EC11-49FC-A051-7BE54BA25507}" type="pres">
      <dgm:prSet presAssocID="{B1E3C831-791D-4D82-A637-A24E8084DD52}" presName="Name1" presStyleCnt="0"/>
      <dgm:spPr/>
    </dgm:pt>
    <dgm:pt modelId="{24F03F97-E96E-4180-9173-5E6312C37E93}" type="pres">
      <dgm:prSet presAssocID="{ABA7F2DC-CAA7-4AFC-A509-58104110A6F6}" presName="picture_1" presStyleCnt="0"/>
      <dgm:spPr/>
    </dgm:pt>
    <dgm:pt modelId="{66060E28-9D26-4459-A8BD-0814C85E27AB}" type="pres">
      <dgm:prSet presAssocID="{ABA7F2DC-CAA7-4AFC-A509-58104110A6F6}" presName="pictureRepeatNode" presStyleLbl="alignImgPlace1" presStyleIdx="0" presStyleCnt="5"/>
      <dgm:spPr/>
      <dgm:t>
        <a:bodyPr/>
        <a:lstStyle/>
        <a:p>
          <a:endParaRPr lang="hu-HU"/>
        </a:p>
      </dgm:t>
    </dgm:pt>
    <dgm:pt modelId="{6396C772-ECA6-4AF8-888A-01CE24017A61}" type="pres">
      <dgm:prSet presAssocID="{F60FA207-5BE1-4991-80FA-9CCD71670380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84A679-D901-4EA1-99AE-32EA63DC5555}" type="pres">
      <dgm:prSet presAssocID="{C411B7BA-711B-412A-8D12-4973590ED11B}" presName="picture_2" presStyleCnt="0"/>
      <dgm:spPr/>
    </dgm:pt>
    <dgm:pt modelId="{FF9B2B65-3ED0-4C8D-9FE8-8364FC3C3890}" type="pres">
      <dgm:prSet presAssocID="{C411B7BA-711B-412A-8D12-4973590ED11B}" presName="pictureRepeatNode" presStyleLbl="alignImgPlace1" presStyleIdx="1" presStyleCnt="5"/>
      <dgm:spPr/>
      <dgm:t>
        <a:bodyPr/>
        <a:lstStyle/>
        <a:p>
          <a:endParaRPr lang="hu-HU"/>
        </a:p>
      </dgm:t>
    </dgm:pt>
    <dgm:pt modelId="{03217425-A7CF-454C-8673-6A3088C61623}" type="pres">
      <dgm:prSet presAssocID="{DFE2F628-BDA7-4275-8970-68D2ABBFCF5A}" presName="line_2" presStyleLbl="parChTrans1D1" presStyleIdx="0" presStyleCnt="4"/>
      <dgm:spPr/>
    </dgm:pt>
    <dgm:pt modelId="{1DEE7923-382E-4E0E-8644-F588E4EAFBF5}" type="pres">
      <dgm:prSet presAssocID="{DFE2F628-BDA7-4275-8970-68D2ABBFCF5A}" presName="textparent_2" presStyleLbl="node1" presStyleIdx="0" presStyleCnt="0"/>
      <dgm:spPr/>
    </dgm:pt>
    <dgm:pt modelId="{6ED2E449-FACA-4C3C-94D8-58F1763C4D9D}" type="pres">
      <dgm:prSet presAssocID="{DFE2F628-BDA7-4275-8970-68D2ABBFCF5A}" presName="text_2" presStyleLbl="revTx" presStyleIdx="0" presStyleCnt="4" custScaleX="20056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CCECF2-B93C-4A49-9456-D9261294FEA2}" type="pres">
      <dgm:prSet presAssocID="{D6C6DE94-8AA6-42CC-9A3E-B711F08F7244}" presName="picture_3" presStyleCnt="0"/>
      <dgm:spPr/>
    </dgm:pt>
    <dgm:pt modelId="{66338E56-49D8-43EF-9AFB-B3DA52847AC1}" type="pres">
      <dgm:prSet presAssocID="{D6C6DE94-8AA6-42CC-9A3E-B711F08F7244}" presName="pictureRepeatNode" presStyleLbl="alignImgPlace1" presStyleIdx="2" presStyleCnt="5"/>
      <dgm:spPr/>
      <dgm:t>
        <a:bodyPr/>
        <a:lstStyle/>
        <a:p>
          <a:endParaRPr lang="hu-HU"/>
        </a:p>
      </dgm:t>
    </dgm:pt>
    <dgm:pt modelId="{0F687D07-A2EA-48A7-9A9C-DD4CBDE26523}" type="pres">
      <dgm:prSet presAssocID="{393CF347-2017-44C3-90BB-FFBAE7F8ECAB}" presName="line_3" presStyleLbl="parChTrans1D1" presStyleIdx="1" presStyleCnt="4"/>
      <dgm:spPr/>
    </dgm:pt>
    <dgm:pt modelId="{C498BCC3-C28B-49BE-A16A-EB6B0A1E077A}" type="pres">
      <dgm:prSet presAssocID="{393CF347-2017-44C3-90BB-FFBAE7F8ECAB}" presName="textparent_3" presStyleLbl="node1" presStyleIdx="0" presStyleCnt="0"/>
      <dgm:spPr/>
    </dgm:pt>
    <dgm:pt modelId="{24F3AB61-0B66-49A0-BBE8-20EAC892645C}" type="pres">
      <dgm:prSet presAssocID="{393CF347-2017-44C3-90BB-FFBAE7F8ECAB}" presName="text_3" presStyleLbl="revTx" presStyleIdx="1" presStyleCnt="4" custScaleX="20056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7F711F1-85E7-4A6F-93B4-6257A7E09DF1}" type="pres">
      <dgm:prSet presAssocID="{9436588F-1CC3-436C-A24C-3AD9580238CC}" presName="picture_4" presStyleCnt="0"/>
      <dgm:spPr/>
    </dgm:pt>
    <dgm:pt modelId="{09AAA45D-9929-41C2-BFD6-BFC8997BDD42}" type="pres">
      <dgm:prSet presAssocID="{9436588F-1CC3-436C-A24C-3AD9580238CC}" presName="pictureRepeatNode" presStyleLbl="alignImgPlace1" presStyleIdx="3" presStyleCnt="5"/>
      <dgm:spPr/>
      <dgm:t>
        <a:bodyPr/>
        <a:lstStyle/>
        <a:p>
          <a:endParaRPr lang="hu-HU"/>
        </a:p>
      </dgm:t>
    </dgm:pt>
    <dgm:pt modelId="{4230E51A-4347-4FE2-BC2F-25F7AAB3CADA}" type="pres">
      <dgm:prSet presAssocID="{E522215A-36B3-4944-B9F8-BDF246EA02A2}" presName="line_4" presStyleLbl="parChTrans1D1" presStyleIdx="2" presStyleCnt="4"/>
      <dgm:spPr/>
    </dgm:pt>
    <dgm:pt modelId="{33731639-A1EA-4E39-A5F3-F579D862AF0D}" type="pres">
      <dgm:prSet presAssocID="{E522215A-36B3-4944-B9F8-BDF246EA02A2}" presName="textparent_4" presStyleLbl="node1" presStyleIdx="0" presStyleCnt="0"/>
      <dgm:spPr/>
    </dgm:pt>
    <dgm:pt modelId="{639FB53D-E037-4C94-A543-83A60A9C63DA}" type="pres">
      <dgm:prSet presAssocID="{E522215A-36B3-4944-B9F8-BDF246EA02A2}" presName="text_4" presStyleLbl="revTx" presStyleIdx="2" presStyleCnt="4" custScaleX="20056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0D35B26-74B9-43E5-8ED8-75DB36EE20A5}" type="pres">
      <dgm:prSet presAssocID="{DBAE5132-26C8-4E4B-AC25-5E399D4CA40A}" presName="picture_5" presStyleCnt="0"/>
      <dgm:spPr/>
    </dgm:pt>
    <dgm:pt modelId="{7626E34D-4694-43C1-8E82-F1442561258C}" type="pres">
      <dgm:prSet presAssocID="{DBAE5132-26C8-4E4B-AC25-5E399D4CA40A}" presName="pictureRepeatNode" presStyleLbl="alignImgPlace1" presStyleIdx="4" presStyleCnt="5"/>
      <dgm:spPr/>
      <dgm:t>
        <a:bodyPr/>
        <a:lstStyle/>
        <a:p>
          <a:endParaRPr lang="hu-HU"/>
        </a:p>
      </dgm:t>
    </dgm:pt>
    <dgm:pt modelId="{50BF3586-726E-4036-AF7C-856D04F57E87}" type="pres">
      <dgm:prSet presAssocID="{12C9A218-122B-471F-B9E7-D6B7FE3CDCC0}" presName="line_5" presStyleLbl="parChTrans1D1" presStyleIdx="3" presStyleCnt="4"/>
      <dgm:spPr/>
    </dgm:pt>
    <dgm:pt modelId="{F7E10C35-EB48-4E0A-A066-C0E2FFC839F6}" type="pres">
      <dgm:prSet presAssocID="{12C9A218-122B-471F-B9E7-D6B7FE3CDCC0}" presName="textparent_5" presStyleLbl="node1" presStyleIdx="0" presStyleCnt="0"/>
      <dgm:spPr/>
    </dgm:pt>
    <dgm:pt modelId="{FEED6114-DBAA-4FCF-BF7B-113E1EA554D4}" type="pres">
      <dgm:prSet presAssocID="{12C9A218-122B-471F-B9E7-D6B7FE3CDCC0}" presName="text_5" presStyleLbl="revTx" presStyleIdx="3" presStyleCnt="4" custScaleX="20056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CFC6334-469A-4A38-A563-4B1B726EDC39}" type="presOf" srcId="{12C9A218-122B-471F-B9E7-D6B7FE3CDCC0}" destId="{FEED6114-DBAA-4FCF-BF7B-113E1EA554D4}" srcOrd="0" destOrd="0" presId="urn:microsoft.com/office/officeart/2008/layout/CircularPictureCallout"/>
    <dgm:cxn modelId="{9BDA1E2B-D4B8-4724-B4C5-9B44A45BA67B}" srcId="{B1E3C831-791D-4D82-A637-A24E8084DD52}" destId="{DFE2F628-BDA7-4275-8970-68D2ABBFCF5A}" srcOrd="1" destOrd="0" parTransId="{664473A8-B38D-40EA-9320-3E87D82E142A}" sibTransId="{C411B7BA-711B-412A-8D12-4973590ED11B}"/>
    <dgm:cxn modelId="{BEA83C1C-E03F-42F7-8CA6-CC075778F49A}" type="presOf" srcId="{ABA7F2DC-CAA7-4AFC-A509-58104110A6F6}" destId="{66060E28-9D26-4459-A8BD-0814C85E27AB}" srcOrd="0" destOrd="0" presId="urn:microsoft.com/office/officeart/2008/layout/CircularPictureCallout"/>
    <dgm:cxn modelId="{C4BC67FF-56B5-4EBE-91DA-7CA49129F80D}" type="presOf" srcId="{E522215A-36B3-4944-B9F8-BDF246EA02A2}" destId="{639FB53D-E037-4C94-A543-83A60A9C63DA}" srcOrd="0" destOrd="0" presId="urn:microsoft.com/office/officeart/2008/layout/CircularPictureCallout"/>
    <dgm:cxn modelId="{526E2988-DDA8-479D-9DEF-BEB1256F041C}" type="presOf" srcId="{C411B7BA-711B-412A-8D12-4973590ED11B}" destId="{FF9B2B65-3ED0-4C8D-9FE8-8364FC3C3890}" srcOrd="0" destOrd="0" presId="urn:microsoft.com/office/officeart/2008/layout/CircularPictureCallout"/>
    <dgm:cxn modelId="{2AE71CD3-0D3C-4674-85E3-C03424E8C388}" srcId="{B1E3C831-791D-4D82-A637-A24E8084DD52}" destId="{393CF347-2017-44C3-90BB-FFBAE7F8ECAB}" srcOrd="2" destOrd="0" parTransId="{0A209A2B-2AF6-4457-A220-5EE95425FB04}" sibTransId="{D6C6DE94-8AA6-42CC-9A3E-B711F08F7244}"/>
    <dgm:cxn modelId="{B3D5DA29-B8E2-4946-84F9-13455AB796C7}" srcId="{B1E3C831-791D-4D82-A637-A24E8084DD52}" destId="{12C9A218-122B-471F-B9E7-D6B7FE3CDCC0}" srcOrd="4" destOrd="0" parTransId="{6985048E-B154-44BB-968A-6C2C4851B14E}" sibTransId="{DBAE5132-26C8-4E4B-AC25-5E399D4CA40A}"/>
    <dgm:cxn modelId="{1E632ACA-0B76-436C-902C-B85BCD8F3926}" type="presOf" srcId="{9436588F-1CC3-436C-A24C-3AD9580238CC}" destId="{09AAA45D-9929-41C2-BFD6-BFC8997BDD42}" srcOrd="0" destOrd="0" presId="urn:microsoft.com/office/officeart/2008/layout/CircularPictureCallout"/>
    <dgm:cxn modelId="{FD2D2D3D-0970-47E1-B313-45DC8148E226}" type="presOf" srcId="{393CF347-2017-44C3-90BB-FFBAE7F8ECAB}" destId="{24F3AB61-0B66-49A0-BBE8-20EAC892645C}" srcOrd="0" destOrd="0" presId="urn:microsoft.com/office/officeart/2008/layout/CircularPictureCallout"/>
    <dgm:cxn modelId="{37FE975E-07DA-40A6-B747-4E16FD47549B}" type="presOf" srcId="{DBAE5132-26C8-4E4B-AC25-5E399D4CA40A}" destId="{7626E34D-4694-43C1-8E82-F1442561258C}" srcOrd="0" destOrd="0" presId="urn:microsoft.com/office/officeart/2008/layout/CircularPictureCallout"/>
    <dgm:cxn modelId="{928B271D-2E31-464B-9430-FC2230D92D3A}" type="presOf" srcId="{D6C6DE94-8AA6-42CC-9A3E-B711F08F7244}" destId="{66338E56-49D8-43EF-9AFB-B3DA52847AC1}" srcOrd="0" destOrd="0" presId="urn:microsoft.com/office/officeart/2008/layout/CircularPictureCallout"/>
    <dgm:cxn modelId="{C68E558B-1ED4-4EC6-A877-9EE2802EDC43}" srcId="{B1E3C831-791D-4D82-A637-A24E8084DD52}" destId="{E522215A-36B3-4944-B9F8-BDF246EA02A2}" srcOrd="3" destOrd="0" parTransId="{A41EF376-77B4-405A-940F-FA956C512211}" sibTransId="{9436588F-1CC3-436C-A24C-3AD9580238CC}"/>
    <dgm:cxn modelId="{EADC7305-331E-4B8B-A8A5-ACFA1540E5AB}" type="presOf" srcId="{F60FA207-5BE1-4991-80FA-9CCD71670380}" destId="{6396C772-ECA6-4AF8-888A-01CE24017A61}" srcOrd="0" destOrd="0" presId="urn:microsoft.com/office/officeart/2008/layout/CircularPictureCallout"/>
    <dgm:cxn modelId="{98378C6B-4CBC-44E0-A15B-410534D609CE}" srcId="{B1E3C831-791D-4D82-A637-A24E8084DD52}" destId="{F60FA207-5BE1-4991-80FA-9CCD71670380}" srcOrd="0" destOrd="0" parTransId="{BE5F728C-8BEA-4754-A59C-C78E2A32D9EB}" sibTransId="{ABA7F2DC-CAA7-4AFC-A509-58104110A6F6}"/>
    <dgm:cxn modelId="{3625F5A6-49A9-4CB5-ACBB-1C7CB63E9336}" type="presOf" srcId="{B1E3C831-791D-4D82-A637-A24E8084DD52}" destId="{89D21304-C6F3-4FDD-947F-842691E726C2}" srcOrd="0" destOrd="0" presId="urn:microsoft.com/office/officeart/2008/layout/CircularPictureCallout"/>
    <dgm:cxn modelId="{87A741C2-CA81-4AF2-A0D7-80AA00EBAA00}" type="presOf" srcId="{DFE2F628-BDA7-4275-8970-68D2ABBFCF5A}" destId="{6ED2E449-FACA-4C3C-94D8-58F1763C4D9D}" srcOrd="0" destOrd="0" presId="urn:microsoft.com/office/officeart/2008/layout/CircularPictureCallout"/>
    <dgm:cxn modelId="{39EC6B77-ECEC-4C3D-9447-5395ED92E191}" type="presParOf" srcId="{89D21304-C6F3-4FDD-947F-842691E726C2}" destId="{1C3C6C0C-EC11-49FC-A051-7BE54BA25507}" srcOrd="0" destOrd="0" presId="urn:microsoft.com/office/officeart/2008/layout/CircularPictureCallout"/>
    <dgm:cxn modelId="{B4089A0D-15CE-4F31-B1D1-248AA4FDB577}" type="presParOf" srcId="{1C3C6C0C-EC11-49FC-A051-7BE54BA25507}" destId="{24F03F97-E96E-4180-9173-5E6312C37E93}" srcOrd="0" destOrd="0" presId="urn:microsoft.com/office/officeart/2008/layout/CircularPictureCallout"/>
    <dgm:cxn modelId="{F947F9E8-A590-4C81-AAEC-2E9BE6F7FDDD}" type="presParOf" srcId="{24F03F97-E96E-4180-9173-5E6312C37E93}" destId="{66060E28-9D26-4459-A8BD-0814C85E27AB}" srcOrd="0" destOrd="0" presId="urn:microsoft.com/office/officeart/2008/layout/CircularPictureCallout"/>
    <dgm:cxn modelId="{E09F5FA3-2132-4C23-86A3-0FF42387182C}" type="presParOf" srcId="{1C3C6C0C-EC11-49FC-A051-7BE54BA25507}" destId="{6396C772-ECA6-4AF8-888A-01CE24017A61}" srcOrd="1" destOrd="0" presId="urn:microsoft.com/office/officeart/2008/layout/CircularPictureCallout"/>
    <dgm:cxn modelId="{97D114E2-6C5A-4129-8E12-78AD8D5403C0}" type="presParOf" srcId="{1C3C6C0C-EC11-49FC-A051-7BE54BA25507}" destId="{8184A679-D901-4EA1-99AE-32EA63DC5555}" srcOrd="2" destOrd="0" presId="urn:microsoft.com/office/officeart/2008/layout/CircularPictureCallout"/>
    <dgm:cxn modelId="{E9708B93-F28D-4816-ACD6-C656AE1A4241}" type="presParOf" srcId="{8184A679-D901-4EA1-99AE-32EA63DC5555}" destId="{FF9B2B65-3ED0-4C8D-9FE8-8364FC3C3890}" srcOrd="0" destOrd="0" presId="urn:microsoft.com/office/officeart/2008/layout/CircularPictureCallout"/>
    <dgm:cxn modelId="{03387427-B6C7-42F7-9D25-A276DBDB534D}" type="presParOf" srcId="{1C3C6C0C-EC11-49FC-A051-7BE54BA25507}" destId="{03217425-A7CF-454C-8673-6A3088C61623}" srcOrd="3" destOrd="0" presId="urn:microsoft.com/office/officeart/2008/layout/CircularPictureCallout"/>
    <dgm:cxn modelId="{9149CB4B-3948-42D3-9259-A9FC04936F27}" type="presParOf" srcId="{1C3C6C0C-EC11-49FC-A051-7BE54BA25507}" destId="{1DEE7923-382E-4E0E-8644-F588E4EAFBF5}" srcOrd="4" destOrd="0" presId="urn:microsoft.com/office/officeart/2008/layout/CircularPictureCallout"/>
    <dgm:cxn modelId="{04C9CC28-82C0-4605-993C-0677484B0AE0}" type="presParOf" srcId="{1DEE7923-382E-4E0E-8644-F588E4EAFBF5}" destId="{6ED2E449-FACA-4C3C-94D8-58F1763C4D9D}" srcOrd="0" destOrd="0" presId="urn:microsoft.com/office/officeart/2008/layout/CircularPictureCallout"/>
    <dgm:cxn modelId="{2314D7F8-CB63-45B0-B24C-EBBE987B609A}" type="presParOf" srcId="{1C3C6C0C-EC11-49FC-A051-7BE54BA25507}" destId="{41CCECF2-B93C-4A49-9456-D9261294FEA2}" srcOrd="5" destOrd="0" presId="urn:microsoft.com/office/officeart/2008/layout/CircularPictureCallout"/>
    <dgm:cxn modelId="{2FA218F8-77D7-41B6-BE23-607A0CC07A73}" type="presParOf" srcId="{41CCECF2-B93C-4A49-9456-D9261294FEA2}" destId="{66338E56-49D8-43EF-9AFB-B3DA52847AC1}" srcOrd="0" destOrd="0" presId="urn:microsoft.com/office/officeart/2008/layout/CircularPictureCallout"/>
    <dgm:cxn modelId="{E1627603-94DF-4048-9086-5A5A03908496}" type="presParOf" srcId="{1C3C6C0C-EC11-49FC-A051-7BE54BA25507}" destId="{0F687D07-A2EA-48A7-9A9C-DD4CBDE26523}" srcOrd="6" destOrd="0" presId="urn:microsoft.com/office/officeart/2008/layout/CircularPictureCallout"/>
    <dgm:cxn modelId="{CAB8468E-D3D6-412A-8699-D7357A49C25F}" type="presParOf" srcId="{1C3C6C0C-EC11-49FC-A051-7BE54BA25507}" destId="{C498BCC3-C28B-49BE-A16A-EB6B0A1E077A}" srcOrd="7" destOrd="0" presId="urn:microsoft.com/office/officeart/2008/layout/CircularPictureCallout"/>
    <dgm:cxn modelId="{08CEDDB1-9BB9-400C-B0AA-1DB3348002DD}" type="presParOf" srcId="{C498BCC3-C28B-49BE-A16A-EB6B0A1E077A}" destId="{24F3AB61-0B66-49A0-BBE8-20EAC892645C}" srcOrd="0" destOrd="0" presId="urn:microsoft.com/office/officeart/2008/layout/CircularPictureCallout"/>
    <dgm:cxn modelId="{B63174A1-50CF-4388-9FE5-2810033AAD8E}" type="presParOf" srcId="{1C3C6C0C-EC11-49FC-A051-7BE54BA25507}" destId="{17F711F1-85E7-4A6F-93B4-6257A7E09DF1}" srcOrd="8" destOrd="0" presId="urn:microsoft.com/office/officeart/2008/layout/CircularPictureCallout"/>
    <dgm:cxn modelId="{40CF64E6-EB75-49A2-8FC6-9350CBDA01F0}" type="presParOf" srcId="{17F711F1-85E7-4A6F-93B4-6257A7E09DF1}" destId="{09AAA45D-9929-41C2-BFD6-BFC8997BDD42}" srcOrd="0" destOrd="0" presId="urn:microsoft.com/office/officeart/2008/layout/CircularPictureCallout"/>
    <dgm:cxn modelId="{299159F5-E9BE-423F-965D-F4A76FC86009}" type="presParOf" srcId="{1C3C6C0C-EC11-49FC-A051-7BE54BA25507}" destId="{4230E51A-4347-4FE2-BC2F-25F7AAB3CADA}" srcOrd="9" destOrd="0" presId="urn:microsoft.com/office/officeart/2008/layout/CircularPictureCallout"/>
    <dgm:cxn modelId="{BFC69E0F-BF2C-40D3-A155-6E18BD70FEBF}" type="presParOf" srcId="{1C3C6C0C-EC11-49FC-A051-7BE54BA25507}" destId="{33731639-A1EA-4E39-A5F3-F579D862AF0D}" srcOrd="10" destOrd="0" presId="urn:microsoft.com/office/officeart/2008/layout/CircularPictureCallout"/>
    <dgm:cxn modelId="{66BB9222-2FFB-4159-A0F6-0C83B1E448A2}" type="presParOf" srcId="{33731639-A1EA-4E39-A5F3-F579D862AF0D}" destId="{639FB53D-E037-4C94-A543-83A60A9C63DA}" srcOrd="0" destOrd="0" presId="urn:microsoft.com/office/officeart/2008/layout/CircularPictureCallout"/>
    <dgm:cxn modelId="{E2D51445-A00C-45F4-B177-46889B669291}" type="presParOf" srcId="{1C3C6C0C-EC11-49FC-A051-7BE54BA25507}" destId="{90D35B26-74B9-43E5-8ED8-75DB36EE20A5}" srcOrd="11" destOrd="0" presId="urn:microsoft.com/office/officeart/2008/layout/CircularPictureCallout"/>
    <dgm:cxn modelId="{EA0A113C-00B2-40B2-B899-43039AB75B8C}" type="presParOf" srcId="{90D35B26-74B9-43E5-8ED8-75DB36EE20A5}" destId="{7626E34D-4694-43C1-8E82-F1442561258C}" srcOrd="0" destOrd="0" presId="urn:microsoft.com/office/officeart/2008/layout/CircularPictureCallout"/>
    <dgm:cxn modelId="{76968B8B-BC7F-4391-A088-C76BFAE1C231}" type="presParOf" srcId="{1C3C6C0C-EC11-49FC-A051-7BE54BA25507}" destId="{50BF3586-726E-4036-AF7C-856D04F57E87}" srcOrd="12" destOrd="0" presId="urn:microsoft.com/office/officeart/2008/layout/CircularPictureCallout"/>
    <dgm:cxn modelId="{0D007E91-343E-4336-8E70-E4B6704AEFF5}" type="presParOf" srcId="{1C3C6C0C-EC11-49FC-A051-7BE54BA25507}" destId="{F7E10C35-EB48-4E0A-A066-C0E2FFC839F6}" srcOrd="13" destOrd="0" presId="urn:microsoft.com/office/officeart/2008/layout/CircularPictureCallout"/>
    <dgm:cxn modelId="{88988A1D-1489-414B-9C42-4C47CC2A5E3E}" type="presParOf" srcId="{F7E10C35-EB48-4E0A-A066-C0E2FFC839F6}" destId="{FEED6114-DBAA-4FCF-BF7B-113E1EA554D4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9B7180-9F01-4A3C-9A91-51355CCF74F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DD24574-6C8A-459A-A96A-C471C15CCE04}">
      <dgm:prSet phldrT="[Szöveg]" custT="1"/>
      <dgm:spPr>
        <a:solidFill>
          <a:schemeClr val="accent1"/>
        </a:solidFill>
      </dgm:spPr>
      <dgm:t>
        <a:bodyPr anchor="ctr"/>
        <a:lstStyle/>
        <a:p>
          <a:r>
            <a:rPr lang="hu-HU" sz="2800" b="1" dirty="0" smtClean="0">
              <a:solidFill>
                <a:schemeClr val="bg1"/>
              </a:solidFill>
              <a:latin typeface="+mj-lt"/>
            </a:rPr>
            <a:t>Közösség-vezérelt</a:t>
          </a:r>
          <a:r>
            <a:rPr lang="hu-HU" sz="2800" b="1" dirty="0" smtClean="0">
              <a:latin typeface="+mj-lt"/>
            </a:rPr>
            <a:t> </a:t>
          </a:r>
          <a:r>
            <a:rPr lang="hu-HU" sz="2800" b="1" dirty="0" smtClean="0">
              <a:solidFill>
                <a:schemeClr val="bg1"/>
              </a:solidFill>
              <a:latin typeface="+mj-lt"/>
            </a:rPr>
            <a:t>könyvtár</a:t>
          </a:r>
          <a:endParaRPr lang="hu-HU" sz="2800" dirty="0">
            <a:solidFill>
              <a:schemeClr val="bg1"/>
            </a:solidFill>
            <a:latin typeface="+mj-lt"/>
          </a:endParaRPr>
        </a:p>
      </dgm:t>
    </dgm:pt>
    <dgm:pt modelId="{3CFA0C35-81F3-4739-B526-2FB24347EB2B}" type="parTrans" cxnId="{77911A95-722F-4E70-9C3B-BDD56D4FB0FD}">
      <dgm:prSet/>
      <dgm:spPr/>
      <dgm:t>
        <a:bodyPr/>
        <a:lstStyle/>
        <a:p>
          <a:endParaRPr lang="hu-HU"/>
        </a:p>
      </dgm:t>
    </dgm:pt>
    <dgm:pt modelId="{AD93E083-BDAD-4318-890E-F03737612462}" type="sibTrans" cxnId="{77911A95-722F-4E70-9C3B-BDD56D4FB0FD}">
      <dgm:prSet/>
      <dgm:spPr/>
      <dgm:t>
        <a:bodyPr/>
        <a:lstStyle/>
        <a:p>
          <a:endParaRPr lang="hu-HU"/>
        </a:p>
      </dgm:t>
    </dgm:pt>
    <dgm:pt modelId="{1CCBA143-E906-4B3A-A489-47955DEE9D0E}">
      <dgm:prSet phldrT="[Szöveg]" custT="1"/>
      <dgm:spPr/>
      <dgm:t>
        <a:bodyPr anchor="ctr"/>
        <a:lstStyle/>
        <a:p>
          <a:pPr algn="ctr"/>
          <a:r>
            <a:rPr lang="hu-HU" sz="2000" dirty="0" smtClean="0">
              <a:latin typeface="+mj-lt"/>
            </a:rPr>
            <a:t>A közösségvezérelt működés, szolgáltatás </a:t>
          </a:r>
        </a:p>
        <a:p>
          <a:pPr algn="ctr"/>
          <a:r>
            <a:rPr lang="hu-HU" sz="2000" b="1" dirty="0" smtClean="0">
              <a:latin typeface="+mj-lt"/>
            </a:rPr>
            <a:t>a közösség tagjaival való kapcsolatot, konzultációt és folyamatos együttműködést jelen</a:t>
          </a:r>
          <a:r>
            <a:rPr lang="hu-HU" sz="2000" dirty="0" smtClean="0">
              <a:latin typeface="+mj-lt"/>
            </a:rPr>
            <a:t>t  </a:t>
          </a:r>
        </a:p>
        <a:p>
          <a:pPr algn="ctr"/>
          <a:r>
            <a:rPr lang="hu-HU" sz="2000" dirty="0" smtClean="0">
              <a:latin typeface="+mj-lt"/>
            </a:rPr>
            <a:t>annak érdekében, hogy </a:t>
          </a:r>
        </a:p>
        <a:p>
          <a:pPr algn="ctr"/>
          <a:r>
            <a:rPr lang="hu-HU" sz="2000" b="1" dirty="0" smtClean="0">
              <a:latin typeface="+mj-lt"/>
            </a:rPr>
            <a:t>a könyvtár megismerje és megértse a közösség szükségleteit</a:t>
          </a:r>
          <a:r>
            <a:rPr lang="hu-HU" sz="2000" dirty="0" smtClean="0">
              <a:latin typeface="+mj-lt"/>
            </a:rPr>
            <a:t>, </a:t>
          </a:r>
        </a:p>
        <a:p>
          <a:pPr algn="ctr"/>
          <a:r>
            <a:rPr lang="hu-HU" sz="2000" dirty="0" smtClean="0">
              <a:latin typeface="+mj-lt"/>
            </a:rPr>
            <a:t>s azokat a </a:t>
          </a:r>
          <a:r>
            <a:rPr lang="hu-HU" sz="2000" b="1" dirty="0" smtClean="0">
              <a:latin typeface="+mj-lt"/>
            </a:rPr>
            <a:t>könyvtári tevékenységek alapjául </a:t>
          </a:r>
          <a:r>
            <a:rPr lang="hu-HU" sz="2000" dirty="0" smtClean="0">
              <a:latin typeface="+mj-lt"/>
            </a:rPr>
            <a:t>tudja tenni</a:t>
          </a:r>
          <a:endParaRPr lang="hu-HU" sz="2000" dirty="0">
            <a:latin typeface="+mj-lt"/>
          </a:endParaRPr>
        </a:p>
      </dgm:t>
    </dgm:pt>
    <dgm:pt modelId="{01E04643-8D25-40F7-9075-1213A9536B55}" type="parTrans" cxnId="{7B6BA3F6-4B55-4156-96CF-E8B1B946A2A5}">
      <dgm:prSet/>
      <dgm:spPr/>
      <dgm:t>
        <a:bodyPr/>
        <a:lstStyle/>
        <a:p>
          <a:endParaRPr lang="hu-HU"/>
        </a:p>
      </dgm:t>
    </dgm:pt>
    <dgm:pt modelId="{A7A1C620-3857-4829-8A53-A952ACEAABC3}" type="sibTrans" cxnId="{7B6BA3F6-4B55-4156-96CF-E8B1B946A2A5}">
      <dgm:prSet/>
      <dgm:spPr/>
      <dgm:t>
        <a:bodyPr/>
        <a:lstStyle/>
        <a:p>
          <a:endParaRPr lang="hu-HU"/>
        </a:p>
      </dgm:t>
    </dgm:pt>
    <dgm:pt modelId="{80E015E6-9C3F-4DB9-9CAC-C5EB6FBD40A9}">
      <dgm:prSet custT="1"/>
      <dgm:spPr/>
      <dgm:t>
        <a:bodyPr anchor="ctr"/>
        <a:lstStyle/>
        <a:p>
          <a:pPr algn="ctr"/>
          <a:r>
            <a:rPr lang="hu-HU" sz="2000" dirty="0" smtClean="0">
              <a:latin typeface="+mj-lt"/>
            </a:rPr>
            <a:t>A </a:t>
          </a:r>
          <a:r>
            <a:rPr lang="hu-HU" sz="2000" b="1" dirty="0" smtClean="0">
              <a:latin typeface="+mj-lt"/>
            </a:rPr>
            <a:t>közösségvezérelt elven </a:t>
          </a:r>
          <a:r>
            <a:rPr lang="hu-HU" sz="2000" dirty="0" smtClean="0">
              <a:latin typeface="+mj-lt"/>
            </a:rPr>
            <a:t>működő közkönyvtár </a:t>
          </a:r>
        </a:p>
        <a:p>
          <a:pPr algn="ctr"/>
          <a:r>
            <a:rPr lang="hu-HU" sz="2000" dirty="0" smtClean="0">
              <a:latin typeface="+mj-lt"/>
            </a:rPr>
            <a:t>olyan közintézményként tud működni egy település életében, amelynek </a:t>
          </a:r>
        </a:p>
        <a:p>
          <a:pPr algn="ctr"/>
          <a:r>
            <a:rPr lang="hu-HU" sz="2000" b="1" dirty="0" smtClean="0">
              <a:latin typeface="+mj-lt"/>
            </a:rPr>
            <a:t>hatásai messze túlnyúlnak fizikai valóságán</a:t>
          </a:r>
          <a:r>
            <a:rPr lang="hu-HU" sz="2000" dirty="0" smtClean="0">
              <a:latin typeface="+mj-lt"/>
            </a:rPr>
            <a:t>, de amelynek </a:t>
          </a:r>
        </a:p>
        <a:p>
          <a:pPr algn="ctr"/>
          <a:r>
            <a:rPr lang="hu-HU" sz="2000" dirty="0" smtClean="0">
              <a:latin typeface="+mj-lt"/>
            </a:rPr>
            <a:t>sikeres működéséhez elengedhetetlenül szükséges a </a:t>
          </a:r>
          <a:r>
            <a:rPr lang="hu-HU" sz="2000" b="1" dirty="0" smtClean="0">
              <a:latin typeface="+mj-lt"/>
            </a:rPr>
            <a:t>fizika terek közösségi szemléletű újragondolása </a:t>
          </a:r>
          <a:r>
            <a:rPr lang="hu-HU" sz="2000" dirty="0" smtClean="0">
              <a:latin typeface="+mj-lt"/>
            </a:rPr>
            <a:t>is. </a:t>
          </a:r>
        </a:p>
        <a:p>
          <a:pPr algn="ctr"/>
          <a:r>
            <a:rPr lang="hu-HU" sz="2000" dirty="0" smtClean="0">
              <a:latin typeface="+mj-lt"/>
            </a:rPr>
            <a:t>Így teremtve meg a kapcsolatot a szolgált helyi </a:t>
          </a:r>
          <a:r>
            <a:rPr lang="hu-HU" sz="2000" b="1" dirty="0" smtClean="0">
              <a:latin typeface="+mj-lt"/>
            </a:rPr>
            <a:t>közösség</a:t>
          </a:r>
          <a:r>
            <a:rPr lang="hu-HU" sz="2000" dirty="0" smtClean="0">
              <a:latin typeface="+mj-lt"/>
            </a:rPr>
            <a:t>, a könyvtári </a:t>
          </a:r>
          <a:r>
            <a:rPr lang="hu-HU" sz="2000" b="1" dirty="0" smtClean="0">
              <a:latin typeface="+mj-lt"/>
            </a:rPr>
            <a:t>funkciók</a:t>
          </a:r>
          <a:r>
            <a:rPr lang="hu-HU" sz="2000" dirty="0" smtClean="0">
              <a:latin typeface="+mj-lt"/>
            </a:rPr>
            <a:t> és feladatok, valamint a könyvtári </a:t>
          </a:r>
          <a:r>
            <a:rPr lang="hu-HU" sz="2000" b="1" dirty="0" smtClean="0">
              <a:latin typeface="+mj-lt"/>
            </a:rPr>
            <a:t>terek</a:t>
          </a:r>
          <a:r>
            <a:rPr lang="hu-HU" sz="2000" dirty="0" smtClean="0">
              <a:latin typeface="+mj-lt"/>
            </a:rPr>
            <a:t> között.</a:t>
          </a:r>
          <a:endParaRPr lang="hu-HU" sz="2000" dirty="0">
            <a:latin typeface="+mj-lt"/>
          </a:endParaRPr>
        </a:p>
      </dgm:t>
    </dgm:pt>
    <dgm:pt modelId="{F86BC83C-D3CA-440B-9A86-A41756D1710B}" type="parTrans" cxnId="{808C8570-0729-4C00-9B3D-82D6D15FACD0}">
      <dgm:prSet/>
      <dgm:spPr/>
      <dgm:t>
        <a:bodyPr/>
        <a:lstStyle/>
        <a:p>
          <a:endParaRPr lang="hu-HU"/>
        </a:p>
      </dgm:t>
    </dgm:pt>
    <dgm:pt modelId="{EB05E268-B403-4D4B-BB23-496F843FD369}" type="sibTrans" cxnId="{808C8570-0729-4C00-9B3D-82D6D15FACD0}">
      <dgm:prSet/>
      <dgm:spPr/>
      <dgm:t>
        <a:bodyPr/>
        <a:lstStyle/>
        <a:p>
          <a:endParaRPr lang="hu-HU"/>
        </a:p>
      </dgm:t>
    </dgm:pt>
    <dgm:pt modelId="{E1361417-2207-4421-A8F8-C9F0D46768E2}" type="pres">
      <dgm:prSet presAssocID="{429B7180-9F01-4A3C-9A91-51355CCF74F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2B41B35C-1ABC-4FEE-8C04-EBA36E9F5D1B}" type="pres">
      <dgm:prSet presAssocID="{0DD24574-6C8A-459A-A96A-C471C15CCE04}" presName="thickLine" presStyleLbl="alignNode1" presStyleIdx="0" presStyleCnt="1" custLinFactNeighborX="5439" custLinFactNeighborY="-941"/>
      <dgm:spPr/>
    </dgm:pt>
    <dgm:pt modelId="{4BD37ED6-2FD7-414C-BFE1-C3C0BAA347BD}" type="pres">
      <dgm:prSet presAssocID="{0DD24574-6C8A-459A-A96A-C471C15CCE04}" presName="horz1" presStyleCnt="0"/>
      <dgm:spPr/>
    </dgm:pt>
    <dgm:pt modelId="{FFF14D22-6647-4B20-8DC5-DD5D1877183E}" type="pres">
      <dgm:prSet presAssocID="{0DD24574-6C8A-459A-A96A-C471C15CCE04}" presName="tx1" presStyleLbl="revTx" presStyleIdx="0" presStyleCnt="3" custScaleX="120309" custLinFactNeighborX="-3588" custLinFactNeighborY="195"/>
      <dgm:spPr/>
      <dgm:t>
        <a:bodyPr/>
        <a:lstStyle/>
        <a:p>
          <a:endParaRPr lang="hu-HU"/>
        </a:p>
      </dgm:t>
    </dgm:pt>
    <dgm:pt modelId="{4627902F-9C7E-43DD-AC98-227760918B33}" type="pres">
      <dgm:prSet presAssocID="{0DD24574-6C8A-459A-A96A-C471C15CCE04}" presName="vert1" presStyleCnt="0"/>
      <dgm:spPr/>
    </dgm:pt>
    <dgm:pt modelId="{D0579D95-089F-4DFE-B3AC-AA1777104857}" type="pres">
      <dgm:prSet presAssocID="{1CCBA143-E906-4B3A-A489-47955DEE9D0E}" presName="vertSpace2a" presStyleCnt="0"/>
      <dgm:spPr/>
    </dgm:pt>
    <dgm:pt modelId="{4B4324A9-10B7-43C9-977E-55516ADB25AE}" type="pres">
      <dgm:prSet presAssocID="{1CCBA143-E906-4B3A-A489-47955DEE9D0E}" presName="horz2" presStyleCnt="0"/>
      <dgm:spPr/>
    </dgm:pt>
    <dgm:pt modelId="{0D1D93FF-CC20-476C-8039-28107DCB4B6F}" type="pres">
      <dgm:prSet presAssocID="{1CCBA143-E906-4B3A-A489-47955DEE9D0E}" presName="horzSpace2" presStyleCnt="0"/>
      <dgm:spPr/>
    </dgm:pt>
    <dgm:pt modelId="{AB80A938-E8B7-4447-B2B1-02283B227B81}" type="pres">
      <dgm:prSet presAssocID="{1CCBA143-E906-4B3A-A489-47955DEE9D0E}" presName="tx2" presStyleLbl="revTx" presStyleIdx="1" presStyleCnt="3"/>
      <dgm:spPr/>
      <dgm:t>
        <a:bodyPr/>
        <a:lstStyle/>
        <a:p>
          <a:endParaRPr lang="hu-HU"/>
        </a:p>
      </dgm:t>
    </dgm:pt>
    <dgm:pt modelId="{F16977AD-F555-4665-ACEA-0B15B1CA9535}" type="pres">
      <dgm:prSet presAssocID="{1CCBA143-E906-4B3A-A489-47955DEE9D0E}" presName="vert2" presStyleCnt="0"/>
      <dgm:spPr/>
    </dgm:pt>
    <dgm:pt modelId="{BF9C6EAC-7CE6-4807-8DE9-71394A33629A}" type="pres">
      <dgm:prSet presAssocID="{1CCBA143-E906-4B3A-A489-47955DEE9D0E}" presName="thinLine2b" presStyleLbl="callout" presStyleIdx="0" presStyleCnt="2"/>
      <dgm:spPr/>
    </dgm:pt>
    <dgm:pt modelId="{E79874C3-E142-4AA8-89D3-E4791731CD10}" type="pres">
      <dgm:prSet presAssocID="{1CCBA143-E906-4B3A-A489-47955DEE9D0E}" presName="vertSpace2b" presStyleCnt="0"/>
      <dgm:spPr/>
    </dgm:pt>
    <dgm:pt modelId="{234AB98E-88FC-4127-956C-09A4B4982D27}" type="pres">
      <dgm:prSet presAssocID="{80E015E6-9C3F-4DB9-9CAC-C5EB6FBD40A9}" presName="horz2" presStyleCnt="0"/>
      <dgm:spPr/>
    </dgm:pt>
    <dgm:pt modelId="{8C9587DC-2622-436D-8514-5FAAFD34C5D3}" type="pres">
      <dgm:prSet presAssocID="{80E015E6-9C3F-4DB9-9CAC-C5EB6FBD40A9}" presName="horzSpace2" presStyleCnt="0"/>
      <dgm:spPr/>
    </dgm:pt>
    <dgm:pt modelId="{2417BB3F-4F73-4B33-AC92-45D6AA9AC034}" type="pres">
      <dgm:prSet presAssocID="{80E015E6-9C3F-4DB9-9CAC-C5EB6FBD40A9}" presName="tx2" presStyleLbl="revTx" presStyleIdx="2" presStyleCnt="3"/>
      <dgm:spPr/>
      <dgm:t>
        <a:bodyPr/>
        <a:lstStyle/>
        <a:p>
          <a:endParaRPr lang="hu-HU"/>
        </a:p>
      </dgm:t>
    </dgm:pt>
    <dgm:pt modelId="{DBBF839A-75B5-4A5E-893C-28000907CDDA}" type="pres">
      <dgm:prSet presAssocID="{80E015E6-9C3F-4DB9-9CAC-C5EB6FBD40A9}" presName="vert2" presStyleCnt="0"/>
      <dgm:spPr/>
    </dgm:pt>
    <dgm:pt modelId="{413C5B89-6D09-4CDE-BBCB-4312C7563E73}" type="pres">
      <dgm:prSet presAssocID="{80E015E6-9C3F-4DB9-9CAC-C5EB6FBD40A9}" presName="thinLine2b" presStyleLbl="callout" presStyleIdx="1" presStyleCnt="2"/>
      <dgm:spPr/>
    </dgm:pt>
    <dgm:pt modelId="{4F01D6DE-77E7-4FE0-A3FC-CC7BDE4D30B9}" type="pres">
      <dgm:prSet presAssocID="{80E015E6-9C3F-4DB9-9CAC-C5EB6FBD40A9}" presName="vertSpace2b" presStyleCnt="0"/>
      <dgm:spPr/>
    </dgm:pt>
  </dgm:ptLst>
  <dgm:cxnLst>
    <dgm:cxn modelId="{2D4C52E0-A2D6-4302-9885-C63CA7757F86}" type="presOf" srcId="{1CCBA143-E906-4B3A-A489-47955DEE9D0E}" destId="{AB80A938-E8B7-4447-B2B1-02283B227B81}" srcOrd="0" destOrd="0" presId="urn:microsoft.com/office/officeart/2008/layout/LinedList"/>
    <dgm:cxn modelId="{7B6BA3F6-4B55-4156-96CF-E8B1B946A2A5}" srcId="{0DD24574-6C8A-459A-A96A-C471C15CCE04}" destId="{1CCBA143-E906-4B3A-A489-47955DEE9D0E}" srcOrd="0" destOrd="0" parTransId="{01E04643-8D25-40F7-9075-1213A9536B55}" sibTransId="{A7A1C620-3857-4829-8A53-A952ACEAABC3}"/>
    <dgm:cxn modelId="{28F8C1CE-8EB9-40AA-A914-50684A84F264}" type="presOf" srcId="{80E015E6-9C3F-4DB9-9CAC-C5EB6FBD40A9}" destId="{2417BB3F-4F73-4B33-AC92-45D6AA9AC034}" srcOrd="0" destOrd="0" presId="urn:microsoft.com/office/officeart/2008/layout/LinedList"/>
    <dgm:cxn modelId="{77911A95-722F-4E70-9C3B-BDD56D4FB0FD}" srcId="{429B7180-9F01-4A3C-9A91-51355CCF74F1}" destId="{0DD24574-6C8A-459A-A96A-C471C15CCE04}" srcOrd="0" destOrd="0" parTransId="{3CFA0C35-81F3-4739-B526-2FB24347EB2B}" sibTransId="{AD93E083-BDAD-4318-890E-F03737612462}"/>
    <dgm:cxn modelId="{808C8570-0729-4C00-9B3D-82D6D15FACD0}" srcId="{0DD24574-6C8A-459A-A96A-C471C15CCE04}" destId="{80E015E6-9C3F-4DB9-9CAC-C5EB6FBD40A9}" srcOrd="1" destOrd="0" parTransId="{F86BC83C-D3CA-440B-9A86-A41756D1710B}" sibTransId="{EB05E268-B403-4D4B-BB23-496F843FD369}"/>
    <dgm:cxn modelId="{D5EDA90F-FC61-49AD-81AC-BFB4DE3CBCBF}" type="presOf" srcId="{0DD24574-6C8A-459A-A96A-C471C15CCE04}" destId="{FFF14D22-6647-4B20-8DC5-DD5D1877183E}" srcOrd="0" destOrd="0" presId="urn:microsoft.com/office/officeart/2008/layout/LinedList"/>
    <dgm:cxn modelId="{AD5DBB34-A18E-4BF8-B26B-9109974A8FD0}" type="presOf" srcId="{429B7180-9F01-4A3C-9A91-51355CCF74F1}" destId="{E1361417-2207-4421-A8F8-C9F0D46768E2}" srcOrd="0" destOrd="0" presId="urn:microsoft.com/office/officeart/2008/layout/LinedList"/>
    <dgm:cxn modelId="{DF67BA60-F6EB-4BBD-AFC9-0A2BAB675C36}" type="presParOf" srcId="{E1361417-2207-4421-A8F8-C9F0D46768E2}" destId="{2B41B35C-1ABC-4FEE-8C04-EBA36E9F5D1B}" srcOrd="0" destOrd="0" presId="urn:microsoft.com/office/officeart/2008/layout/LinedList"/>
    <dgm:cxn modelId="{92365924-5B6A-406C-8E36-09E57093113E}" type="presParOf" srcId="{E1361417-2207-4421-A8F8-C9F0D46768E2}" destId="{4BD37ED6-2FD7-414C-BFE1-C3C0BAA347BD}" srcOrd="1" destOrd="0" presId="urn:microsoft.com/office/officeart/2008/layout/LinedList"/>
    <dgm:cxn modelId="{DCBEEA6B-CEF0-4A8A-A6C2-7BE4B8462FB6}" type="presParOf" srcId="{4BD37ED6-2FD7-414C-BFE1-C3C0BAA347BD}" destId="{FFF14D22-6647-4B20-8DC5-DD5D1877183E}" srcOrd="0" destOrd="0" presId="urn:microsoft.com/office/officeart/2008/layout/LinedList"/>
    <dgm:cxn modelId="{12470FA1-72E0-4127-B8F3-2D722789AA1C}" type="presParOf" srcId="{4BD37ED6-2FD7-414C-BFE1-C3C0BAA347BD}" destId="{4627902F-9C7E-43DD-AC98-227760918B33}" srcOrd="1" destOrd="0" presId="urn:microsoft.com/office/officeart/2008/layout/LinedList"/>
    <dgm:cxn modelId="{B3868EA5-93CB-43A7-B703-81536D793C64}" type="presParOf" srcId="{4627902F-9C7E-43DD-AC98-227760918B33}" destId="{D0579D95-089F-4DFE-B3AC-AA1777104857}" srcOrd="0" destOrd="0" presId="urn:microsoft.com/office/officeart/2008/layout/LinedList"/>
    <dgm:cxn modelId="{046C5B5C-6FD8-44BA-94FC-E87AAF664A3D}" type="presParOf" srcId="{4627902F-9C7E-43DD-AC98-227760918B33}" destId="{4B4324A9-10B7-43C9-977E-55516ADB25AE}" srcOrd="1" destOrd="0" presId="urn:microsoft.com/office/officeart/2008/layout/LinedList"/>
    <dgm:cxn modelId="{4EA67239-CBB7-4255-AD2C-1154E999B11A}" type="presParOf" srcId="{4B4324A9-10B7-43C9-977E-55516ADB25AE}" destId="{0D1D93FF-CC20-476C-8039-28107DCB4B6F}" srcOrd="0" destOrd="0" presId="urn:microsoft.com/office/officeart/2008/layout/LinedList"/>
    <dgm:cxn modelId="{B349685C-FFE8-4F9A-91DE-23F06699C5AF}" type="presParOf" srcId="{4B4324A9-10B7-43C9-977E-55516ADB25AE}" destId="{AB80A938-E8B7-4447-B2B1-02283B227B81}" srcOrd="1" destOrd="0" presId="urn:microsoft.com/office/officeart/2008/layout/LinedList"/>
    <dgm:cxn modelId="{79D3D293-0773-4D93-A44C-4F9AA4585C20}" type="presParOf" srcId="{4B4324A9-10B7-43C9-977E-55516ADB25AE}" destId="{F16977AD-F555-4665-ACEA-0B15B1CA9535}" srcOrd="2" destOrd="0" presId="urn:microsoft.com/office/officeart/2008/layout/LinedList"/>
    <dgm:cxn modelId="{A9808A2F-F5B3-499F-AEFC-48426529A4D2}" type="presParOf" srcId="{4627902F-9C7E-43DD-AC98-227760918B33}" destId="{BF9C6EAC-7CE6-4807-8DE9-71394A33629A}" srcOrd="2" destOrd="0" presId="urn:microsoft.com/office/officeart/2008/layout/LinedList"/>
    <dgm:cxn modelId="{0C439B2C-CE2C-415A-8F72-CD14F50BF3AD}" type="presParOf" srcId="{4627902F-9C7E-43DD-AC98-227760918B33}" destId="{E79874C3-E142-4AA8-89D3-E4791731CD10}" srcOrd="3" destOrd="0" presId="urn:microsoft.com/office/officeart/2008/layout/LinedList"/>
    <dgm:cxn modelId="{01D43570-A858-4351-96FC-0B652C48C0C2}" type="presParOf" srcId="{4627902F-9C7E-43DD-AC98-227760918B33}" destId="{234AB98E-88FC-4127-956C-09A4B4982D27}" srcOrd="4" destOrd="0" presId="urn:microsoft.com/office/officeart/2008/layout/LinedList"/>
    <dgm:cxn modelId="{7BD16242-9654-4E2C-AFFB-6E2F87531B15}" type="presParOf" srcId="{234AB98E-88FC-4127-956C-09A4B4982D27}" destId="{8C9587DC-2622-436D-8514-5FAAFD34C5D3}" srcOrd="0" destOrd="0" presId="urn:microsoft.com/office/officeart/2008/layout/LinedList"/>
    <dgm:cxn modelId="{EA310956-9F29-4122-8C11-E596129332C4}" type="presParOf" srcId="{234AB98E-88FC-4127-956C-09A4B4982D27}" destId="{2417BB3F-4F73-4B33-AC92-45D6AA9AC034}" srcOrd="1" destOrd="0" presId="urn:microsoft.com/office/officeart/2008/layout/LinedList"/>
    <dgm:cxn modelId="{C2117851-9267-4520-9F73-73599C30493C}" type="presParOf" srcId="{234AB98E-88FC-4127-956C-09A4B4982D27}" destId="{DBBF839A-75B5-4A5E-893C-28000907CDDA}" srcOrd="2" destOrd="0" presId="urn:microsoft.com/office/officeart/2008/layout/LinedList"/>
    <dgm:cxn modelId="{EC6EF4AB-64CA-4603-9688-9535427DEE4D}" type="presParOf" srcId="{4627902F-9C7E-43DD-AC98-227760918B33}" destId="{413C5B89-6D09-4CDE-BBCB-4312C7563E73}" srcOrd="5" destOrd="0" presId="urn:microsoft.com/office/officeart/2008/layout/LinedList"/>
    <dgm:cxn modelId="{D6AF2336-A94E-4105-8A43-6256F5DF0C43}" type="presParOf" srcId="{4627902F-9C7E-43DD-AC98-227760918B33}" destId="{4F01D6DE-77E7-4FE0-A3FC-CC7BDE4D30B9}" srcOrd="6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AB10E4-FD68-4641-8BFD-E8572F55C4F6}" type="doc">
      <dgm:prSet loTypeId="urn:microsoft.com/office/officeart/2005/8/layout/pList2#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u-HU"/>
        </a:p>
      </dgm:t>
    </dgm:pt>
    <dgm:pt modelId="{89FC9841-BA1E-4657-8F36-931CC8942241}">
      <dgm:prSet phldrT="[Szöveg]" custT="1"/>
      <dgm:spPr/>
      <dgm:t>
        <a:bodyPr/>
        <a:lstStyle/>
        <a:p>
          <a:r>
            <a:rPr lang="hu-HU" sz="1800" b="1" dirty="0" err="1" smtClean="0">
              <a:latin typeface="+mj-lt"/>
            </a:rPr>
            <a:t>Inspiration</a:t>
          </a:r>
          <a:r>
            <a:rPr lang="hu-HU" sz="1800" b="1" dirty="0" smtClean="0">
              <a:latin typeface="+mj-lt"/>
            </a:rPr>
            <a:t> </a:t>
          </a:r>
          <a:r>
            <a:rPr lang="hu-HU" sz="1800" b="1" dirty="0" err="1" smtClean="0">
              <a:latin typeface="+mj-lt"/>
            </a:rPr>
            <a:t>space</a:t>
          </a:r>
          <a:r>
            <a:rPr lang="hu-HU" sz="1800" b="1" dirty="0" smtClean="0">
              <a:latin typeface="+mj-lt"/>
            </a:rPr>
            <a:t/>
          </a:r>
          <a:br>
            <a:rPr lang="hu-HU" sz="1800" b="1" dirty="0" smtClean="0">
              <a:latin typeface="+mj-lt"/>
            </a:rPr>
          </a:br>
          <a:r>
            <a:rPr lang="hu-HU" sz="1800" b="1" dirty="0" smtClean="0">
              <a:latin typeface="+mj-lt"/>
            </a:rPr>
            <a:t/>
          </a:r>
          <a:br>
            <a:rPr lang="hu-HU" sz="1800" b="1" dirty="0" smtClean="0">
              <a:latin typeface="+mj-lt"/>
            </a:rPr>
          </a:br>
          <a:r>
            <a:rPr lang="hu-HU" sz="1800" b="1" dirty="0" smtClean="0">
              <a:latin typeface="+mj-lt"/>
            </a:rPr>
            <a:t>Inspiráció helye</a:t>
          </a:r>
        </a:p>
        <a:p>
          <a:endParaRPr lang="hu-HU" sz="1400" b="1" dirty="0" smtClean="0">
            <a:latin typeface="+mj-lt"/>
          </a:endParaRPr>
        </a:p>
        <a:p>
          <a:r>
            <a:rPr lang="hu-HU" sz="1400" b="0" dirty="0" smtClean="0">
              <a:latin typeface="+mj-lt"/>
            </a:rPr>
            <a:t>A könyvtár az információ, a források, az eszközök, a programok, a dizájn és tájékoztató elemek, illetve ezek lehető legszélesebb körű és kombinációjú kínálatával továbbgondolásra, alkotásra ösztönöz.</a:t>
          </a:r>
          <a:endParaRPr lang="en-GB" sz="1400" b="0" dirty="0" smtClean="0">
            <a:latin typeface="+mj-lt"/>
          </a:endParaRPr>
        </a:p>
        <a:p>
          <a:endParaRPr lang="hu-HU" sz="1400" b="1" dirty="0">
            <a:latin typeface="+mj-lt"/>
          </a:endParaRPr>
        </a:p>
      </dgm:t>
    </dgm:pt>
    <dgm:pt modelId="{1FA7303B-C84C-469E-8AD1-0E07835BD757}" type="parTrans" cxnId="{003FE7A7-ABD3-4D91-85A6-294294D90AEA}">
      <dgm:prSet/>
      <dgm:spPr/>
      <dgm:t>
        <a:bodyPr/>
        <a:lstStyle/>
        <a:p>
          <a:endParaRPr lang="hu-HU"/>
        </a:p>
      </dgm:t>
    </dgm:pt>
    <dgm:pt modelId="{5B4701EF-B151-4483-86B0-49ACBF004B56}" type="sibTrans" cxnId="{003FE7A7-ABD3-4D91-85A6-294294D90AEA}">
      <dgm:prSet/>
      <dgm:spPr/>
      <dgm:t>
        <a:bodyPr/>
        <a:lstStyle/>
        <a:p>
          <a:endParaRPr lang="hu-HU"/>
        </a:p>
      </dgm:t>
    </dgm:pt>
    <dgm:pt modelId="{AEC26C58-3B89-4F3C-9DE9-9FB908E6BD47}">
      <dgm:prSet phldrT="[Szöveg]" custT="1"/>
      <dgm:spPr/>
      <dgm:t>
        <a:bodyPr/>
        <a:lstStyle/>
        <a:p>
          <a:r>
            <a:rPr lang="hu-HU" sz="1800" b="1" dirty="0" err="1" smtClean="0">
              <a:latin typeface="+mj-lt"/>
            </a:rPr>
            <a:t>Learning</a:t>
          </a:r>
          <a:r>
            <a:rPr lang="hu-HU" sz="1800" b="1" dirty="0" smtClean="0">
              <a:latin typeface="+mj-lt"/>
            </a:rPr>
            <a:t> </a:t>
          </a:r>
          <a:r>
            <a:rPr lang="hu-HU" sz="1800" b="1" dirty="0" err="1" smtClean="0">
              <a:latin typeface="+mj-lt"/>
            </a:rPr>
            <a:t>space</a:t>
          </a:r>
          <a:r>
            <a:rPr lang="hu-HU" sz="1800" b="1" dirty="0" smtClean="0">
              <a:latin typeface="+mj-lt"/>
            </a:rPr>
            <a:t/>
          </a:r>
          <a:br>
            <a:rPr lang="hu-HU" sz="1800" b="1" dirty="0" smtClean="0">
              <a:latin typeface="+mj-lt"/>
            </a:rPr>
          </a:br>
          <a:r>
            <a:rPr lang="hu-HU" sz="1800" b="1" dirty="0" smtClean="0">
              <a:latin typeface="+mj-lt"/>
            </a:rPr>
            <a:t/>
          </a:r>
          <a:br>
            <a:rPr lang="hu-HU" sz="1800" b="1" dirty="0" smtClean="0">
              <a:latin typeface="+mj-lt"/>
            </a:rPr>
          </a:br>
          <a:r>
            <a:rPr lang="hu-HU" sz="1800" b="1" dirty="0" smtClean="0">
              <a:latin typeface="+mj-lt"/>
            </a:rPr>
            <a:t>Tanulás helye</a:t>
          </a:r>
        </a:p>
        <a:p>
          <a:endParaRPr lang="hu-HU" sz="1400" b="1" dirty="0" smtClean="0">
            <a:latin typeface="+mj-lt"/>
          </a:endParaRPr>
        </a:p>
        <a:p>
          <a:r>
            <a:rPr lang="hu-HU" sz="1400" b="0" noProof="0" dirty="0" smtClean="0">
              <a:latin typeface="+mj-lt"/>
            </a:rPr>
            <a:t>A könyvtár mint dedikált helyszín a nem formális és informális tanulás, </a:t>
          </a:r>
          <a:br>
            <a:rPr lang="hu-HU" sz="1400" b="0" noProof="0" dirty="0" smtClean="0">
              <a:latin typeface="+mj-lt"/>
            </a:rPr>
          </a:br>
          <a:r>
            <a:rPr lang="hu-HU" sz="1400" b="0" noProof="0" dirty="0" smtClean="0">
              <a:latin typeface="+mj-lt"/>
            </a:rPr>
            <a:t>az </a:t>
          </a:r>
          <a:r>
            <a:rPr lang="hu-HU" sz="1400" b="0" noProof="0" dirty="0" err="1" smtClean="0">
              <a:latin typeface="+mj-lt"/>
            </a:rPr>
            <a:t>e-learning</a:t>
          </a:r>
          <a:r>
            <a:rPr lang="hu-HU" sz="1400" b="0" noProof="0" dirty="0" smtClean="0">
              <a:latin typeface="+mj-lt"/>
            </a:rPr>
            <a:t>, </a:t>
          </a:r>
          <a:br>
            <a:rPr lang="hu-HU" sz="1400" b="0" noProof="0" dirty="0" smtClean="0">
              <a:latin typeface="+mj-lt"/>
            </a:rPr>
          </a:br>
          <a:r>
            <a:rPr lang="hu-HU" sz="1400" b="0" noProof="0" dirty="0" smtClean="0">
              <a:latin typeface="+mj-lt"/>
            </a:rPr>
            <a:t>a projekttevékenység, </a:t>
          </a:r>
          <a:br>
            <a:rPr lang="hu-HU" sz="1400" b="0" noProof="0" dirty="0" smtClean="0">
              <a:latin typeface="+mj-lt"/>
            </a:rPr>
          </a:br>
          <a:r>
            <a:rPr lang="hu-HU" sz="1400" b="0" noProof="0" dirty="0" smtClean="0">
              <a:latin typeface="+mj-lt"/>
            </a:rPr>
            <a:t>a csapatmunka számára.</a:t>
          </a:r>
        </a:p>
        <a:p>
          <a:endParaRPr lang="hu-HU" sz="1800" b="1" dirty="0">
            <a:latin typeface="+mj-lt"/>
          </a:endParaRPr>
        </a:p>
      </dgm:t>
    </dgm:pt>
    <dgm:pt modelId="{ED6A74B0-89FC-44AA-B18B-1866C6177B71}" type="parTrans" cxnId="{FEA5CCCD-DD05-4439-9662-55986A1F4CF6}">
      <dgm:prSet/>
      <dgm:spPr/>
      <dgm:t>
        <a:bodyPr/>
        <a:lstStyle/>
        <a:p>
          <a:endParaRPr lang="hu-HU"/>
        </a:p>
      </dgm:t>
    </dgm:pt>
    <dgm:pt modelId="{FDA2DADA-3BCE-4EB3-ABB5-3EFBCF9CBA17}" type="sibTrans" cxnId="{FEA5CCCD-DD05-4439-9662-55986A1F4CF6}">
      <dgm:prSet/>
      <dgm:spPr/>
      <dgm:t>
        <a:bodyPr/>
        <a:lstStyle/>
        <a:p>
          <a:endParaRPr lang="hu-HU"/>
        </a:p>
      </dgm:t>
    </dgm:pt>
    <dgm:pt modelId="{7242FBD0-37E4-43E8-ADA7-644307735AFA}">
      <dgm:prSet phldrT="[Szöveg]" custT="1"/>
      <dgm:spPr/>
      <dgm:t>
        <a:bodyPr/>
        <a:lstStyle/>
        <a:p>
          <a:r>
            <a:rPr lang="hu-HU" sz="1800" b="1" dirty="0" err="1" smtClean="0">
              <a:latin typeface="+mj-lt"/>
            </a:rPr>
            <a:t>Performative</a:t>
          </a:r>
          <a:r>
            <a:rPr lang="hu-HU" sz="1800" b="1" dirty="0" smtClean="0">
              <a:latin typeface="+mj-lt"/>
            </a:rPr>
            <a:t> </a:t>
          </a:r>
          <a:r>
            <a:rPr lang="hu-HU" sz="1800" b="1" dirty="0" err="1" smtClean="0">
              <a:latin typeface="+mj-lt"/>
            </a:rPr>
            <a:t>space</a:t>
          </a:r>
          <a:r>
            <a:rPr lang="hu-HU" sz="1800" b="1" dirty="0" smtClean="0">
              <a:latin typeface="+mj-lt"/>
            </a:rPr>
            <a:t/>
          </a:r>
          <a:br>
            <a:rPr lang="hu-HU" sz="1800" b="1" dirty="0" smtClean="0">
              <a:latin typeface="+mj-lt"/>
            </a:rPr>
          </a:br>
          <a:r>
            <a:rPr lang="hu-HU" sz="1800" b="1" dirty="0" smtClean="0">
              <a:latin typeface="+mj-lt"/>
            </a:rPr>
            <a:t/>
          </a:r>
          <a:br>
            <a:rPr lang="hu-HU" sz="1800" b="1" dirty="0" smtClean="0">
              <a:latin typeface="+mj-lt"/>
            </a:rPr>
          </a:br>
          <a:r>
            <a:rPr lang="hu-HU" sz="1800" b="1" dirty="0" smtClean="0">
              <a:latin typeface="+mj-lt"/>
            </a:rPr>
            <a:t>Alkotás helye</a:t>
          </a:r>
        </a:p>
        <a:p>
          <a:endParaRPr lang="hu-HU" sz="1400" b="1" dirty="0" smtClean="0">
            <a:latin typeface="+mj-lt"/>
          </a:endParaRPr>
        </a:p>
        <a:p>
          <a:r>
            <a:rPr lang="hu-HU" sz="1400" b="0" noProof="0" dirty="0" smtClean="0">
              <a:latin typeface="+mj-lt"/>
            </a:rPr>
            <a:t>Feladat:</a:t>
          </a:r>
        </a:p>
        <a:p>
          <a:r>
            <a:rPr lang="hu-HU" sz="1400" b="0" noProof="0" dirty="0" smtClean="0">
              <a:latin typeface="+mj-lt"/>
            </a:rPr>
            <a:t>az emberek kreativitásának és az innovációnak az ösztönzése speciális eszközökkel, programokkal, foglalkozásokkal</a:t>
          </a:r>
        </a:p>
        <a:p>
          <a:endParaRPr lang="hu-HU" sz="1400" b="1" dirty="0">
            <a:latin typeface="+mj-lt"/>
          </a:endParaRPr>
        </a:p>
      </dgm:t>
    </dgm:pt>
    <dgm:pt modelId="{6A462E08-D491-4CA2-ADAC-F4758C0EF77E}" type="sibTrans" cxnId="{185233A4-65E8-4252-B278-1FB34D9BDDF8}">
      <dgm:prSet/>
      <dgm:spPr/>
      <dgm:t>
        <a:bodyPr/>
        <a:lstStyle/>
        <a:p>
          <a:endParaRPr lang="hu-HU"/>
        </a:p>
      </dgm:t>
    </dgm:pt>
    <dgm:pt modelId="{D92B3F39-0502-4216-B625-E2527CD77410}" type="parTrans" cxnId="{185233A4-65E8-4252-B278-1FB34D9BDDF8}">
      <dgm:prSet/>
      <dgm:spPr/>
      <dgm:t>
        <a:bodyPr/>
        <a:lstStyle/>
        <a:p>
          <a:endParaRPr lang="hu-HU"/>
        </a:p>
      </dgm:t>
    </dgm:pt>
    <dgm:pt modelId="{41959384-E375-4DD9-8434-ACB09A437331}">
      <dgm:prSet phldrT="[Szöveg]" custT="1"/>
      <dgm:spPr/>
      <dgm:t>
        <a:bodyPr/>
        <a:lstStyle/>
        <a:p>
          <a:r>
            <a:rPr lang="hu-HU" sz="1800" b="1" noProof="0" dirty="0" smtClean="0">
              <a:latin typeface="+mj-lt"/>
            </a:rPr>
            <a:t>Meeting </a:t>
          </a:r>
          <a:r>
            <a:rPr lang="hu-HU" sz="1800" b="1" noProof="0" dirty="0" err="1" smtClean="0">
              <a:latin typeface="+mj-lt"/>
            </a:rPr>
            <a:t>space</a:t>
          </a:r>
          <a:r>
            <a:rPr lang="hu-HU" sz="1800" b="1" noProof="0" dirty="0" smtClean="0">
              <a:latin typeface="+mj-lt"/>
            </a:rPr>
            <a:t/>
          </a:r>
          <a:br>
            <a:rPr lang="hu-HU" sz="1800" b="1" noProof="0" dirty="0" smtClean="0">
              <a:latin typeface="+mj-lt"/>
            </a:rPr>
          </a:br>
          <a:r>
            <a:rPr lang="hu-HU" sz="1800" b="1" noProof="0" dirty="0" smtClean="0">
              <a:latin typeface="+mj-lt"/>
            </a:rPr>
            <a:t/>
          </a:r>
          <a:br>
            <a:rPr lang="hu-HU" sz="1800" b="1" noProof="0" dirty="0" smtClean="0">
              <a:latin typeface="+mj-lt"/>
            </a:rPr>
          </a:br>
          <a:r>
            <a:rPr lang="hu-HU" sz="1800" b="1" noProof="0" dirty="0" smtClean="0">
              <a:latin typeface="+mj-lt"/>
            </a:rPr>
            <a:t>Találkozások helye</a:t>
          </a:r>
        </a:p>
        <a:p>
          <a:r>
            <a:rPr lang="hu-HU" sz="1400" b="0" noProof="0" dirty="0" smtClean="0">
              <a:latin typeface="+mj-lt"/>
            </a:rPr>
            <a:t>A könyvtár a különböző társadalmi csoportok potenciális találkozóhelye. </a:t>
          </a:r>
        </a:p>
        <a:p>
          <a:r>
            <a:rPr lang="hu-HU" sz="1400" b="0" noProof="0" dirty="0" smtClean="0">
              <a:latin typeface="+mj-lt"/>
            </a:rPr>
            <a:t>A kulcsszó: a részvétel. </a:t>
          </a:r>
        </a:p>
        <a:p>
          <a:r>
            <a:rPr lang="hu-HU" sz="1400" b="0" noProof="0" dirty="0" smtClean="0">
              <a:latin typeface="+mj-lt"/>
            </a:rPr>
            <a:t>A cél a kapcsolatok építése és erősítése, </a:t>
          </a:r>
          <a:br>
            <a:rPr lang="hu-HU" sz="1400" b="0" noProof="0" dirty="0" smtClean="0">
              <a:latin typeface="+mj-lt"/>
            </a:rPr>
          </a:br>
          <a:r>
            <a:rPr lang="hu-HU" sz="1400" b="0" noProof="0" dirty="0" smtClean="0">
              <a:latin typeface="+mj-lt"/>
            </a:rPr>
            <a:t>a közösségépítés és közösségformálás, valamint a társadalmi kohézió erősítése. </a:t>
          </a:r>
        </a:p>
        <a:p>
          <a:endParaRPr lang="hu-HU" sz="1400" b="1" noProof="0" dirty="0">
            <a:latin typeface="+mj-lt"/>
          </a:endParaRPr>
        </a:p>
      </dgm:t>
    </dgm:pt>
    <dgm:pt modelId="{9E10446D-8276-409E-8C49-B8ADA9544CEA}" type="parTrans" cxnId="{9A0CE50F-D73D-4410-AB23-108F15AE38F4}">
      <dgm:prSet/>
      <dgm:spPr/>
      <dgm:t>
        <a:bodyPr/>
        <a:lstStyle/>
        <a:p>
          <a:endParaRPr lang="hu-HU"/>
        </a:p>
      </dgm:t>
    </dgm:pt>
    <dgm:pt modelId="{457888BA-1400-40AB-B4FA-66CECE920248}" type="sibTrans" cxnId="{9A0CE50F-D73D-4410-AB23-108F15AE38F4}">
      <dgm:prSet/>
      <dgm:spPr/>
      <dgm:t>
        <a:bodyPr/>
        <a:lstStyle/>
        <a:p>
          <a:endParaRPr lang="hu-HU"/>
        </a:p>
      </dgm:t>
    </dgm:pt>
    <dgm:pt modelId="{B864CFE4-6737-41C9-B006-C5A08A7EB876}" type="pres">
      <dgm:prSet presAssocID="{74AB10E4-FD68-4641-8BFD-E8572F55C4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86A8EF6-091C-4C55-A281-B2AF85B3075B}" type="pres">
      <dgm:prSet presAssocID="{74AB10E4-FD68-4641-8BFD-E8572F55C4F6}" presName="bkgdShp" presStyleLbl="alignAccFollowNode1" presStyleIdx="0" presStyleCnt="1"/>
      <dgm:spPr/>
      <dgm:t>
        <a:bodyPr/>
        <a:lstStyle/>
        <a:p>
          <a:endParaRPr lang="en-GB"/>
        </a:p>
      </dgm:t>
    </dgm:pt>
    <dgm:pt modelId="{224C4B0D-8EE5-49D4-AAC1-3440C654BFC4}" type="pres">
      <dgm:prSet presAssocID="{74AB10E4-FD68-4641-8BFD-E8572F55C4F6}" presName="linComp" presStyleCnt="0"/>
      <dgm:spPr/>
      <dgm:t>
        <a:bodyPr/>
        <a:lstStyle/>
        <a:p>
          <a:endParaRPr lang="en-GB"/>
        </a:p>
      </dgm:t>
    </dgm:pt>
    <dgm:pt modelId="{F4F62BCC-C042-4AC5-A876-BDC2E91CA46F}" type="pres">
      <dgm:prSet presAssocID="{7242FBD0-37E4-43E8-ADA7-644307735AFA}" presName="compNode" presStyleCnt="0"/>
      <dgm:spPr/>
      <dgm:t>
        <a:bodyPr/>
        <a:lstStyle/>
        <a:p>
          <a:endParaRPr lang="en-GB"/>
        </a:p>
      </dgm:t>
    </dgm:pt>
    <dgm:pt modelId="{FC385036-3293-45BF-B42F-5198DA61B71C}" type="pres">
      <dgm:prSet presAssocID="{7242FBD0-37E4-43E8-ADA7-644307735AF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BB7B7A3-9341-4D64-AC58-DED0EF2F9A14}" type="pres">
      <dgm:prSet presAssocID="{7242FBD0-37E4-43E8-ADA7-644307735AFA}" presName="invisiNode" presStyleLbl="node1" presStyleIdx="0" presStyleCnt="4"/>
      <dgm:spPr/>
      <dgm:t>
        <a:bodyPr/>
        <a:lstStyle/>
        <a:p>
          <a:endParaRPr lang="en-GB"/>
        </a:p>
      </dgm:t>
    </dgm:pt>
    <dgm:pt modelId="{0A92557B-9E3E-49E6-A618-69BFFFD90485}" type="pres">
      <dgm:prSet presAssocID="{7242FBD0-37E4-43E8-ADA7-644307735AFA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F85269E3-C5D4-4908-A894-A5DC2F7A7C5E}" type="pres">
      <dgm:prSet presAssocID="{6A462E08-D491-4CA2-ADAC-F4758C0EF77E}" presName="sibTrans" presStyleLbl="sibTrans2D1" presStyleIdx="0" presStyleCnt="0"/>
      <dgm:spPr/>
      <dgm:t>
        <a:bodyPr/>
        <a:lstStyle/>
        <a:p>
          <a:endParaRPr lang="hu-HU"/>
        </a:p>
      </dgm:t>
    </dgm:pt>
    <dgm:pt modelId="{CEFB177C-F62D-470A-B8CF-023D142E9A98}" type="pres">
      <dgm:prSet presAssocID="{89FC9841-BA1E-4657-8F36-931CC8942241}" presName="compNode" presStyleCnt="0"/>
      <dgm:spPr/>
      <dgm:t>
        <a:bodyPr/>
        <a:lstStyle/>
        <a:p>
          <a:endParaRPr lang="en-GB"/>
        </a:p>
      </dgm:t>
    </dgm:pt>
    <dgm:pt modelId="{DE802BC9-CA1F-43B3-8167-438E91B7C426}" type="pres">
      <dgm:prSet presAssocID="{89FC9841-BA1E-4657-8F36-931CC894224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4681B4D-038B-432D-B6BE-1419624F9DF0}" type="pres">
      <dgm:prSet presAssocID="{89FC9841-BA1E-4657-8F36-931CC8942241}" presName="invisiNode" presStyleLbl="node1" presStyleIdx="1" presStyleCnt="4"/>
      <dgm:spPr/>
      <dgm:t>
        <a:bodyPr/>
        <a:lstStyle/>
        <a:p>
          <a:endParaRPr lang="en-GB"/>
        </a:p>
      </dgm:t>
    </dgm:pt>
    <dgm:pt modelId="{7FDCFD8B-EF4C-4C0A-8085-B517FE9BC34E}" type="pres">
      <dgm:prSet presAssocID="{89FC9841-BA1E-4657-8F36-931CC8942241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EE981FE3-115B-4BCB-A058-01AB52957330}" type="pres">
      <dgm:prSet presAssocID="{5B4701EF-B151-4483-86B0-49ACBF004B56}" presName="sibTrans" presStyleLbl="sibTrans2D1" presStyleIdx="0" presStyleCnt="0"/>
      <dgm:spPr/>
      <dgm:t>
        <a:bodyPr/>
        <a:lstStyle/>
        <a:p>
          <a:endParaRPr lang="hu-HU"/>
        </a:p>
      </dgm:t>
    </dgm:pt>
    <dgm:pt modelId="{5D508AFE-E5E7-41B9-B77F-C54AFE02CEA7}" type="pres">
      <dgm:prSet presAssocID="{AEC26C58-3B89-4F3C-9DE9-9FB908E6BD47}" presName="compNode" presStyleCnt="0"/>
      <dgm:spPr/>
      <dgm:t>
        <a:bodyPr/>
        <a:lstStyle/>
        <a:p>
          <a:endParaRPr lang="en-GB"/>
        </a:p>
      </dgm:t>
    </dgm:pt>
    <dgm:pt modelId="{0956CA14-3E72-4726-835C-4738B8899667}" type="pres">
      <dgm:prSet presAssocID="{AEC26C58-3B89-4F3C-9DE9-9FB908E6BD4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52D47A6-7ECB-4FEE-ACF0-D53569367B25}" type="pres">
      <dgm:prSet presAssocID="{AEC26C58-3B89-4F3C-9DE9-9FB908E6BD47}" presName="invisiNode" presStyleLbl="node1" presStyleIdx="2" presStyleCnt="4"/>
      <dgm:spPr/>
      <dgm:t>
        <a:bodyPr/>
        <a:lstStyle/>
        <a:p>
          <a:endParaRPr lang="en-GB"/>
        </a:p>
      </dgm:t>
    </dgm:pt>
    <dgm:pt modelId="{102D0687-78C6-4702-8010-084BF5B52959}" type="pres">
      <dgm:prSet presAssocID="{AEC26C58-3B89-4F3C-9DE9-9FB908E6BD47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F9AEC3E-68EE-4BD1-A149-4E315B222F91}" type="pres">
      <dgm:prSet presAssocID="{FDA2DADA-3BCE-4EB3-ABB5-3EFBCF9CBA17}" presName="sibTrans" presStyleLbl="sibTrans2D1" presStyleIdx="0" presStyleCnt="0"/>
      <dgm:spPr/>
      <dgm:t>
        <a:bodyPr/>
        <a:lstStyle/>
        <a:p>
          <a:endParaRPr lang="hu-HU"/>
        </a:p>
      </dgm:t>
    </dgm:pt>
    <dgm:pt modelId="{777B7D98-7F5E-4386-80E6-79AD426A9917}" type="pres">
      <dgm:prSet presAssocID="{41959384-E375-4DD9-8434-ACB09A437331}" presName="compNode" presStyleCnt="0"/>
      <dgm:spPr/>
      <dgm:t>
        <a:bodyPr/>
        <a:lstStyle/>
        <a:p>
          <a:endParaRPr lang="en-GB"/>
        </a:p>
      </dgm:t>
    </dgm:pt>
    <dgm:pt modelId="{127A0D0A-3FA0-4761-8A09-96380BD08D61}" type="pres">
      <dgm:prSet presAssocID="{41959384-E375-4DD9-8434-ACB09A4373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D13E7B4-F71F-497E-A1E4-887597A98F41}" type="pres">
      <dgm:prSet presAssocID="{41959384-E375-4DD9-8434-ACB09A437331}" presName="invisiNode" presStyleLbl="node1" presStyleIdx="3" presStyleCnt="4"/>
      <dgm:spPr/>
      <dgm:t>
        <a:bodyPr/>
        <a:lstStyle/>
        <a:p>
          <a:endParaRPr lang="en-GB"/>
        </a:p>
      </dgm:t>
    </dgm:pt>
    <dgm:pt modelId="{1B622713-B171-4244-8497-6028FBF90477}" type="pres">
      <dgm:prSet presAssocID="{41959384-E375-4DD9-8434-ACB09A437331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/>
        </a:p>
      </dgm:t>
    </dgm:pt>
  </dgm:ptLst>
  <dgm:cxnLst>
    <dgm:cxn modelId="{003FE7A7-ABD3-4D91-85A6-294294D90AEA}" srcId="{74AB10E4-FD68-4641-8BFD-E8572F55C4F6}" destId="{89FC9841-BA1E-4657-8F36-931CC8942241}" srcOrd="1" destOrd="0" parTransId="{1FA7303B-C84C-469E-8AD1-0E07835BD757}" sibTransId="{5B4701EF-B151-4483-86B0-49ACBF004B56}"/>
    <dgm:cxn modelId="{9A0CE50F-D73D-4410-AB23-108F15AE38F4}" srcId="{74AB10E4-FD68-4641-8BFD-E8572F55C4F6}" destId="{41959384-E375-4DD9-8434-ACB09A437331}" srcOrd="3" destOrd="0" parTransId="{9E10446D-8276-409E-8C49-B8ADA9544CEA}" sibTransId="{457888BA-1400-40AB-B4FA-66CECE920248}"/>
    <dgm:cxn modelId="{40CEB335-BB31-4129-ACB5-8C4C61BF79DA}" type="presOf" srcId="{74AB10E4-FD68-4641-8BFD-E8572F55C4F6}" destId="{B864CFE4-6737-41C9-B006-C5A08A7EB876}" srcOrd="0" destOrd="0" presId="urn:microsoft.com/office/officeart/2005/8/layout/pList2#1"/>
    <dgm:cxn modelId="{D478BF69-9E1D-489D-B06C-27DFEDF14672}" type="presOf" srcId="{41959384-E375-4DD9-8434-ACB09A437331}" destId="{127A0D0A-3FA0-4761-8A09-96380BD08D61}" srcOrd="0" destOrd="0" presId="urn:microsoft.com/office/officeart/2005/8/layout/pList2#1"/>
    <dgm:cxn modelId="{FC64284D-BD43-49DF-BFD3-02DD319398A1}" type="presOf" srcId="{AEC26C58-3B89-4F3C-9DE9-9FB908E6BD47}" destId="{0956CA14-3E72-4726-835C-4738B8899667}" srcOrd="0" destOrd="0" presId="urn:microsoft.com/office/officeart/2005/8/layout/pList2#1"/>
    <dgm:cxn modelId="{FEA5CCCD-DD05-4439-9662-55986A1F4CF6}" srcId="{74AB10E4-FD68-4641-8BFD-E8572F55C4F6}" destId="{AEC26C58-3B89-4F3C-9DE9-9FB908E6BD47}" srcOrd="2" destOrd="0" parTransId="{ED6A74B0-89FC-44AA-B18B-1866C6177B71}" sibTransId="{FDA2DADA-3BCE-4EB3-ABB5-3EFBCF9CBA17}"/>
    <dgm:cxn modelId="{AF13B0E7-7871-4CC8-ABA6-11254559669A}" type="presOf" srcId="{7242FBD0-37E4-43E8-ADA7-644307735AFA}" destId="{FC385036-3293-45BF-B42F-5198DA61B71C}" srcOrd="0" destOrd="0" presId="urn:microsoft.com/office/officeart/2005/8/layout/pList2#1"/>
    <dgm:cxn modelId="{185233A4-65E8-4252-B278-1FB34D9BDDF8}" srcId="{74AB10E4-FD68-4641-8BFD-E8572F55C4F6}" destId="{7242FBD0-37E4-43E8-ADA7-644307735AFA}" srcOrd="0" destOrd="0" parTransId="{D92B3F39-0502-4216-B625-E2527CD77410}" sibTransId="{6A462E08-D491-4CA2-ADAC-F4758C0EF77E}"/>
    <dgm:cxn modelId="{3C5CEFBA-99CE-4D6C-B245-1DE47D4BC8AE}" type="presOf" srcId="{6A462E08-D491-4CA2-ADAC-F4758C0EF77E}" destId="{F85269E3-C5D4-4908-A894-A5DC2F7A7C5E}" srcOrd="0" destOrd="0" presId="urn:microsoft.com/office/officeart/2005/8/layout/pList2#1"/>
    <dgm:cxn modelId="{272F86A1-DCD5-4030-A9D2-E9D33E3FAB21}" type="presOf" srcId="{89FC9841-BA1E-4657-8F36-931CC8942241}" destId="{DE802BC9-CA1F-43B3-8167-438E91B7C426}" srcOrd="0" destOrd="0" presId="urn:microsoft.com/office/officeart/2005/8/layout/pList2#1"/>
    <dgm:cxn modelId="{7B7DDFE2-B85B-4A91-A398-FBCDA3E7AEBB}" type="presOf" srcId="{5B4701EF-B151-4483-86B0-49ACBF004B56}" destId="{EE981FE3-115B-4BCB-A058-01AB52957330}" srcOrd="0" destOrd="0" presId="urn:microsoft.com/office/officeart/2005/8/layout/pList2#1"/>
    <dgm:cxn modelId="{3046E6D2-6E82-43D8-B397-719F042AEFBA}" type="presOf" srcId="{FDA2DADA-3BCE-4EB3-ABB5-3EFBCF9CBA17}" destId="{3F9AEC3E-68EE-4BD1-A149-4E315B222F91}" srcOrd="0" destOrd="0" presId="urn:microsoft.com/office/officeart/2005/8/layout/pList2#1"/>
    <dgm:cxn modelId="{DB16CA41-EA44-46AF-AC38-568391AC1E0C}" type="presParOf" srcId="{B864CFE4-6737-41C9-B006-C5A08A7EB876}" destId="{B86A8EF6-091C-4C55-A281-B2AF85B3075B}" srcOrd="0" destOrd="0" presId="urn:microsoft.com/office/officeart/2005/8/layout/pList2#1"/>
    <dgm:cxn modelId="{5B5BBB7B-0082-46A7-8B0F-0C0C8C38DF4B}" type="presParOf" srcId="{B864CFE4-6737-41C9-B006-C5A08A7EB876}" destId="{224C4B0D-8EE5-49D4-AAC1-3440C654BFC4}" srcOrd="1" destOrd="0" presId="urn:microsoft.com/office/officeart/2005/8/layout/pList2#1"/>
    <dgm:cxn modelId="{A350F8B2-31EE-4283-BB98-FB29C3B4D93A}" type="presParOf" srcId="{224C4B0D-8EE5-49D4-AAC1-3440C654BFC4}" destId="{F4F62BCC-C042-4AC5-A876-BDC2E91CA46F}" srcOrd="0" destOrd="0" presId="urn:microsoft.com/office/officeart/2005/8/layout/pList2#1"/>
    <dgm:cxn modelId="{05E92FBF-403B-4E60-A3EC-28A28330B93C}" type="presParOf" srcId="{F4F62BCC-C042-4AC5-A876-BDC2E91CA46F}" destId="{FC385036-3293-45BF-B42F-5198DA61B71C}" srcOrd="0" destOrd="0" presId="urn:microsoft.com/office/officeart/2005/8/layout/pList2#1"/>
    <dgm:cxn modelId="{36E7C288-D43B-46A5-B404-B83AB0B60ADB}" type="presParOf" srcId="{F4F62BCC-C042-4AC5-A876-BDC2E91CA46F}" destId="{8BB7B7A3-9341-4D64-AC58-DED0EF2F9A14}" srcOrd="1" destOrd="0" presId="urn:microsoft.com/office/officeart/2005/8/layout/pList2#1"/>
    <dgm:cxn modelId="{710CCD89-F86B-4A69-A997-F8F6E7C43277}" type="presParOf" srcId="{F4F62BCC-C042-4AC5-A876-BDC2E91CA46F}" destId="{0A92557B-9E3E-49E6-A618-69BFFFD90485}" srcOrd="2" destOrd="0" presId="urn:microsoft.com/office/officeart/2005/8/layout/pList2#1"/>
    <dgm:cxn modelId="{64A448FB-0490-4EA9-9AD2-E3DB9748A3C0}" type="presParOf" srcId="{224C4B0D-8EE5-49D4-AAC1-3440C654BFC4}" destId="{F85269E3-C5D4-4908-A894-A5DC2F7A7C5E}" srcOrd="1" destOrd="0" presId="urn:microsoft.com/office/officeart/2005/8/layout/pList2#1"/>
    <dgm:cxn modelId="{751537C4-7E7F-4320-B715-611B0CF02543}" type="presParOf" srcId="{224C4B0D-8EE5-49D4-AAC1-3440C654BFC4}" destId="{CEFB177C-F62D-470A-B8CF-023D142E9A98}" srcOrd="2" destOrd="0" presId="urn:microsoft.com/office/officeart/2005/8/layout/pList2#1"/>
    <dgm:cxn modelId="{AEB5A459-7861-410E-ABA5-6B31E45B6A36}" type="presParOf" srcId="{CEFB177C-F62D-470A-B8CF-023D142E9A98}" destId="{DE802BC9-CA1F-43B3-8167-438E91B7C426}" srcOrd="0" destOrd="0" presId="urn:microsoft.com/office/officeart/2005/8/layout/pList2#1"/>
    <dgm:cxn modelId="{B0580385-11FA-4CFE-B8E6-E7F0B21B35D5}" type="presParOf" srcId="{CEFB177C-F62D-470A-B8CF-023D142E9A98}" destId="{B4681B4D-038B-432D-B6BE-1419624F9DF0}" srcOrd="1" destOrd="0" presId="urn:microsoft.com/office/officeart/2005/8/layout/pList2#1"/>
    <dgm:cxn modelId="{C356693D-130C-4EE0-AED5-EFF0A96E4510}" type="presParOf" srcId="{CEFB177C-F62D-470A-B8CF-023D142E9A98}" destId="{7FDCFD8B-EF4C-4C0A-8085-B517FE9BC34E}" srcOrd="2" destOrd="0" presId="urn:microsoft.com/office/officeart/2005/8/layout/pList2#1"/>
    <dgm:cxn modelId="{B0C62B65-9532-40C9-B93F-5EDF9B109086}" type="presParOf" srcId="{224C4B0D-8EE5-49D4-AAC1-3440C654BFC4}" destId="{EE981FE3-115B-4BCB-A058-01AB52957330}" srcOrd="3" destOrd="0" presId="urn:microsoft.com/office/officeart/2005/8/layout/pList2#1"/>
    <dgm:cxn modelId="{01103F12-A8AB-439C-97A2-90937935311E}" type="presParOf" srcId="{224C4B0D-8EE5-49D4-AAC1-3440C654BFC4}" destId="{5D508AFE-E5E7-41B9-B77F-C54AFE02CEA7}" srcOrd="4" destOrd="0" presId="urn:microsoft.com/office/officeart/2005/8/layout/pList2#1"/>
    <dgm:cxn modelId="{A7924ACE-ED7A-4671-8AF7-6DD2C2DCDC6C}" type="presParOf" srcId="{5D508AFE-E5E7-41B9-B77F-C54AFE02CEA7}" destId="{0956CA14-3E72-4726-835C-4738B8899667}" srcOrd="0" destOrd="0" presId="urn:microsoft.com/office/officeart/2005/8/layout/pList2#1"/>
    <dgm:cxn modelId="{3458A121-E931-40DF-90C0-03E2B27FE8F6}" type="presParOf" srcId="{5D508AFE-E5E7-41B9-B77F-C54AFE02CEA7}" destId="{952D47A6-7ECB-4FEE-ACF0-D53569367B25}" srcOrd="1" destOrd="0" presId="urn:microsoft.com/office/officeart/2005/8/layout/pList2#1"/>
    <dgm:cxn modelId="{C8AB2600-642A-447F-BD37-A831C400CB8B}" type="presParOf" srcId="{5D508AFE-E5E7-41B9-B77F-C54AFE02CEA7}" destId="{102D0687-78C6-4702-8010-084BF5B52959}" srcOrd="2" destOrd="0" presId="urn:microsoft.com/office/officeart/2005/8/layout/pList2#1"/>
    <dgm:cxn modelId="{95663BA0-2F1C-4DFB-8612-C10F3D79224D}" type="presParOf" srcId="{224C4B0D-8EE5-49D4-AAC1-3440C654BFC4}" destId="{3F9AEC3E-68EE-4BD1-A149-4E315B222F91}" srcOrd="5" destOrd="0" presId="urn:microsoft.com/office/officeart/2005/8/layout/pList2#1"/>
    <dgm:cxn modelId="{13E31C8F-C3B5-4756-A47F-061878DF73F2}" type="presParOf" srcId="{224C4B0D-8EE5-49D4-AAC1-3440C654BFC4}" destId="{777B7D98-7F5E-4386-80E6-79AD426A9917}" srcOrd="6" destOrd="0" presId="urn:microsoft.com/office/officeart/2005/8/layout/pList2#1"/>
    <dgm:cxn modelId="{B94B6AA6-BF9A-440C-9B89-8F47D08310DD}" type="presParOf" srcId="{777B7D98-7F5E-4386-80E6-79AD426A9917}" destId="{127A0D0A-3FA0-4761-8A09-96380BD08D61}" srcOrd="0" destOrd="0" presId="urn:microsoft.com/office/officeart/2005/8/layout/pList2#1"/>
    <dgm:cxn modelId="{A8678D2E-7927-452C-A89B-13430F8AAC74}" type="presParOf" srcId="{777B7D98-7F5E-4386-80E6-79AD426A9917}" destId="{AD13E7B4-F71F-497E-A1E4-887597A98F41}" srcOrd="1" destOrd="0" presId="urn:microsoft.com/office/officeart/2005/8/layout/pList2#1"/>
    <dgm:cxn modelId="{3B7A2C1E-EE20-44C6-9D69-66F1D75393AB}" type="presParOf" srcId="{777B7D98-7F5E-4386-80E6-79AD426A9917}" destId="{1B622713-B171-4244-8497-6028FBF90477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B6E60F-9C17-4D4B-BD80-209C1B55984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7A61E27C-5488-4544-9A7E-82C7D4404BB2}">
      <dgm:prSet phldrT="[Szöveg]"/>
      <dgm:spPr/>
      <dgm:t>
        <a:bodyPr/>
        <a:lstStyle/>
        <a:p>
          <a:r>
            <a:rPr lang="hu-HU" b="1" dirty="0" smtClean="0">
              <a:latin typeface="+mj-lt"/>
            </a:rPr>
            <a:t>meghallgatás</a:t>
          </a:r>
          <a:endParaRPr lang="hu-HU" b="1" dirty="0">
            <a:latin typeface="+mj-lt"/>
          </a:endParaRPr>
        </a:p>
      </dgm:t>
    </dgm:pt>
    <dgm:pt modelId="{5BFB6C2C-1B40-41DD-8D8F-0B69EFE9B061}" type="parTrans" cxnId="{E6A5D782-939F-4CE6-A0A2-7754A964FAE2}">
      <dgm:prSet/>
      <dgm:spPr/>
      <dgm:t>
        <a:bodyPr/>
        <a:lstStyle/>
        <a:p>
          <a:endParaRPr lang="hu-HU"/>
        </a:p>
      </dgm:t>
    </dgm:pt>
    <dgm:pt modelId="{7DA128AF-93AD-4C1B-944A-C5FE8455020A}" type="sibTrans" cxnId="{E6A5D782-939F-4CE6-A0A2-7754A964FAE2}">
      <dgm:prSet/>
      <dgm:spPr/>
      <dgm:t>
        <a:bodyPr/>
        <a:lstStyle/>
        <a:p>
          <a:endParaRPr lang="hu-HU"/>
        </a:p>
      </dgm:t>
    </dgm:pt>
    <dgm:pt modelId="{0DBF367D-BC35-4C88-A9B9-E18DA905AE0B}">
      <dgm:prSet phldrT="[Szöveg]"/>
      <dgm:spPr/>
      <dgm:t>
        <a:bodyPr/>
        <a:lstStyle/>
        <a:p>
          <a:r>
            <a:rPr lang="hu-HU" b="1" dirty="0" smtClean="0">
              <a:latin typeface="+mj-lt"/>
            </a:rPr>
            <a:t>megkérdezés</a:t>
          </a:r>
          <a:endParaRPr lang="hu-HU" b="1" dirty="0">
            <a:latin typeface="+mj-lt"/>
          </a:endParaRPr>
        </a:p>
      </dgm:t>
    </dgm:pt>
    <dgm:pt modelId="{356B8A3F-9BB3-49E0-9D48-C9713D2D6452}" type="parTrans" cxnId="{7FF3FD0D-671C-444C-B738-CBF969DC9ABF}">
      <dgm:prSet/>
      <dgm:spPr/>
      <dgm:t>
        <a:bodyPr/>
        <a:lstStyle/>
        <a:p>
          <a:endParaRPr lang="hu-HU"/>
        </a:p>
      </dgm:t>
    </dgm:pt>
    <dgm:pt modelId="{ED1C52C1-7192-4339-AA62-21C07878A07B}" type="sibTrans" cxnId="{7FF3FD0D-671C-444C-B738-CBF969DC9ABF}">
      <dgm:prSet/>
      <dgm:spPr/>
      <dgm:t>
        <a:bodyPr/>
        <a:lstStyle/>
        <a:p>
          <a:endParaRPr lang="hu-HU"/>
        </a:p>
      </dgm:t>
    </dgm:pt>
    <dgm:pt modelId="{7B6248E9-60CB-4E7F-A563-F00BBB193F3B}">
      <dgm:prSet phldrT="[Szöveg]"/>
      <dgm:spPr/>
      <dgm:t>
        <a:bodyPr/>
        <a:lstStyle/>
        <a:p>
          <a:r>
            <a:rPr lang="hu-HU" b="1" dirty="0" smtClean="0">
              <a:latin typeface="+mj-lt"/>
            </a:rPr>
            <a:t>megfigyelés</a:t>
          </a:r>
          <a:endParaRPr lang="hu-HU" b="1" dirty="0">
            <a:latin typeface="+mj-lt"/>
          </a:endParaRPr>
        </a:p>
      </dgm:t>
    </dgm:pt>
    <dgm:pt modelId="{7379C298-9A52-473F-8455-DB13538C3F86}" type="parTrans" cxnId="{54B9C30F-0E08-4A2D-B613-97E3FA8BB942}">
      <dgm:prSet/>
      <dgm:spPr/>
      <dgm:t>
        <a:bodyPr/>
        <a:lstStyle/>
        <a:p>
          <a:endParaRPr lang="hu-HU"/>
        </a:p>
      </dgm:t>
    </dgm:pt>
    <dgm:pt modelId="{779CD80E-B60F-407F-BA5F-33A513444C7F}" type="sibTrans" cxnId="{54B9C30F-0E08-4A2D-B613-97E3FA8BB942}">
      <dgm:prSet/>
      <dgm:spPr/>
      <dgm:t>
        <a:bodyPr/>
        <a:lstStyle/>
        <a:p>
          <a:endParaRPr lang="hu-HU"/>
        </a:p>
      </dgm:t>
    </dgm:pt>
    <dgm:pt modelId="{D121BA3C-0457-4F02-9D25-8F88417615C0}" type="pres">
      <dgm:prSet presAssocID="{0DB6E60F-9C17-4D4B-BD80-209C1B559843}" presName="compositeShape" presStyleCnt="0">
        <dgm:presLayoutVars>
          <dgm:chMax val="7"/>
          <dgm:dir/>
          <dgm:resizeHandles val="exact"/>
        </dgm:presLayoutVars>
      </dgm:prSet>
      <dgm:spPr/>
    </dgm:pt>
    <dgm:pt modelId="{1ECD85AB-BC77-4973-89AB-93652EB03180}" type="pres">
      <dgm:prSet presAssocID="{0DB6E60F-9C17-4D4B-BD80-209C1B559843}" presName="wedge1" presStyleLbl="node1" presStyleIdx="0" presStyleCnt="3"/>
      <dgm:spPr/>
      <dgm:t>
        <a:bodyPr/>
        <a:lstStyle/>
        <a:p>
          <a:endParaRPr lang="hu-HU"/>
        </a:p>
      </dgm:t>
    </dgm:pt>
    <dgm:pt modelId="{96095C6B-F0EB-461D-96E8-A0DAD7216E5A}" type="pres">
      <dgm:prSet presAssocID="{0DB6E60F-9C17-4D4B-BD80-209C1B559843}" presName="dummy1a" presStyleCnt="0"/>
      <dgm:spPr/>
    </dgm:pt>
    <dgm:pt modelId="{2DB7E080-08B6-49F5-9288-8B8047343345}" type="pres">
      <dgm:prSet presAssocID="{0DB6E60F-9C17-4D4B-BD80-209C1B559843}" presName="dummy1b" presStyleCnt="0"/>
      <dgm:spPr/>
    </dgm:pt>
    <dgm:pt modelId="{A2D2C559-5579-487A-B7D2-701A5295C448}" type="pres">
      <dgm:prSet presAssocID="{0DB6E60F-9C17-4D4B-BD80-209C1B55984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91439DA-96BD-4018-AB53-CD900BBBB5B1}" type="pres">
      <dgm:prSet presAssocID="{0DB6E60F-9C17-4D4B-BD80-209C1B559843}" presName="wedge2" presStyleLbl="node1" presStyleIdx="1" presStyleCnt="3"/>
      <dgm:spPr/>
      <dgm:t>
        <a:bodyPr/>
        <a:lstStyle/>
        <a:p>
          <a:endParaRPr lang="hu-HU"/>
        </a:p>
      </dgm:t>
    </dgm:pt>
    <dgm:pt modelId="{BFC0375F-5ACF-4D5E-9316-B08CD344FC9A}" type="pres">
      <dgm:prSet presAssocID="{0DB6E60F-9C17-4D4B-BD80-209C1B559843}" presName="dummy2a" presStyleCnt="0"/>
      <dgm:spPr/>
    </dgm:pt>
    <dgm:pt modelId="{62F6479D-99C1-4003-B67C-991D856F5E1D}" type="pres">
      <dgm:prSet presAssocID="{0DB6E60F-9C17-4D4B-BD80-209C1B559843}" presName="dummy2b" presStyleCnt="0"/>
      <dgm:spPr/>
    </dgm:pt>
    <dgm:pt modelId="{D957378E-E249-4466-B74F-ACC53D7574B9}" type="pres">
      <dgm:prSet presAssocID="{0DB6E60F-9C17-4D4B-BD80-209C1B55984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34FFFBC-C129-47BF-9996-1B539588812F}" type="pres">
      <dgm:prSet presAssocID="{0DB6E60F-9C17-4D4B-BD80-209C1B559843}" presName="wedge3" presStyleLbl="node1" presStyleIdx="2" presStyleCnt="3"/>
      <dgm:spPr/>
      <dgm:t>
        <a:bodyPr/>
        <a:lstStyle/>
        <a:p>
          <a:endParaRPr lang="hu-HU"/>
        </a:p>
      </dgm:t>
    </dgm:pt>
    <dgm:pt modelId="{1A86DE0D-7B08-4D79-8C34-5BE3852C7111}" type="pres">
      <dgm:prSet presAssocID="{0DB6E60F-9C17-4D4B-BD80-209C1B559843}" presName="dummy3a" presStyleCnt="0"/>
      <dgm:spPr/>
    </dgm:pt>
    <dgm:pt modelId="{EBFF36DD-CB0A-4B49-A962-86129D582A5D}" type="pres">
      <dgm:prSet presAssocID="{0DB6E60F-9C17-4D4B-BD80-209C1B559843}" presName="dummy3b" presStyleCnt="0"/>
      <dgm:spPr/>
    </dgm:pt>
    <dgm:pt modelId="{890CFA0F-83DD-421B-A8BD-DA92B3513DFE}" type="pres">
      <dgm:prSet presAssocID="{0DB6E60F-9C17-4D4B-BD80-209C1B55984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03D5DD1-0582-4814-B10E-57C5F65D5983}" type="pres">
      <dgm:prSet presAssocID="{7DA128AF-93AD-4C1B-944A-C5FE8455020A}" presName="arrowWedge1" presStyleLbl="fgSibTrans2D1" presStyleIdx="0" presStyleCnt="3"/>
      <dgm:spPr/>
    </dgm:pt>
    <dgm:pt modelId="{43F35C2F-7F29-412B-A9F8-F951C4934FE9}" type="pres">
      <dgm:prSet presAssocID="{ED1C52C1-7192-4339-AA62-21C07878A07B}" presName="arrowWedge2" presStyleLbl="fgSibTrans2D1" presStyleIdx="1" presStyleCnt="3"/>
      <dgm:spPr/>
    </dgm:pt>
    <dgm:pt modelId="{F6F6DB3C-BFEA-44AE-909E-D64CC0520220}" type="pres">
      <dgm:prSet presAssocID="{779CD80E-B60F-407F-BA5F-33A513444C7F}" presName="arrowWedge3" presStyleLbl="fgSibTrans2D1" presStyleIdx="2" presStyleCnt="3"/>
      <dgm:spPr/>
    </dgm:pt>
  </dgm:ptLst>
  <dgm:cxnLst>
    <dgm:cxn modelId="{B12C74A1-636C-418D-BB24-76D811B0E88E}" type="presOf" srcId="{0DBF367D-BC35-4C88-A9B9-E18DA905AE0B}" destId="{D957378E-E249-4466-B74F-ACC53D7574B9}" srcOrd="1" destOrd="0" presId="urn:microsoft.com/office/officeart/2005/8/layout/cycle8"/>
    <dgm:cxn modelId="{0E5EA505-62E0-4FEE-90D2-8E549C13BD85}" type="presOf" srcId="{0DBF367D-BC35-4C88-A9B9-E18DA905AE0B}" destId="{A91439DA-96BD-4018-AB53-CD900BBBB5B1}" srcOrd="0" destOrd="0" presId="urn:microsoft.com/office/officeart/2005/8/layout/cycle8"/>
    <dgm:cxn modelId="{FBF9DD5E-8010-496C-ACF1-FA495D3F203D}" type="presOf" srcId="{7A61E27C-5488-4544-9A7E-82C7D4404BB2}" destId="{1ECD85AB-BC77-4973-89AB-93652EB03180}" srcOrd="0" destOrd="0" presId="urn:microsoft.com/office/officeart/2005/8/layout/cycle8"/>
    <dgm:cxn modelId="{4A7F251B-CA7D-417C-A2A1-1295D870A779}" type="presOf" srcId="{0DB6E60F-9C17-4D4B-BD80-209C1B559843}" destId="{D121BA3C-0457-4F02-9D25-8F88417615C0}" srcOrd="0" destOrd="0" presId="urn:microsoft.com/office/officeart/2005/8/layout/cycle8"/>
    <dgm:cxn modelId="{54B9C30F-0E08-4A2D-B613-97E3FA8BB942}" srcId="{0DB6E60F-9C17-4D4B-BD80-209C1B559843}" destId="{7B6248E9-60CB-4E7F-A563-F00BBB193F3B}" srcOrd="2" destOrd="0" parTransId="{7379C298-9A52-473F-8455-DB13538C3F86}" sibTransId="{779CD80E-B60F-407F-BA5F-33A513444C7F}"/>
    <dgm:cxn modelId="{E6A5D782-939F-4CE6-A0A2-7754A964FAE2}" srcId="{0DB6E60F-9C17-4D4B-BD80-209C1B559843}" destId="{7A61E27C-5488-4544-9A7E-82C7D4404BB2}" srcOrd="0" destOrd="0" parTransId="{5BFB6C2C-1B40-41DD-8D8F-0B69EFE9B061}" sibTransId="{7DA128AF-93AD-4C1B-944A-C5FE8455020A}"/>
    <dgm:cxn modelId="{37552866-146F-4EDC-83ED-D39E09BFC3E2}" type="presOf" srcId="{7A61E27C-5488-4544-9A7E-82C7D4404BB2}" destId="{A2D2C559-5579-487A-B7D2-701A5295C448}" srcOrd="1" destOrd="0" presId="urn:microsoft.com/office/officeart/2005/8/layout/cycle8"/>
    <dgm:cxn modelId="{207D4A47-71DC-47BC-8928-092F7AD12423}" type="presOf" srcId="{7B6248E9-60CB-4E7F-A563-F00BBB193F3B}" destId="{734FFFBC-C129-47BF-9996-1B539588812F}" srcOrd="0" destOrd="0" presId="urn:microsoft.com/office/officeart/2005/8/layout/cycle8"/>
    <dgm:cxn modelId="{E763348E-72FC-42BA-B55B-A92BDD82655E}" type="presOf" srcId="{7B6248E9-60CB-4E7F-A563-F00BBB193F3B}" destId="{890CFA0F-83DD-421B-A8BD-DA92B3513DFE}" srcOrd="1" destOrd="0" presId="urn:microsoft.com/office/officeart/2005/8/layout/cycle8"/>
    <dgm:cxn modelId="{7FF3FD0D-671C-444C-B738-CBF969DC9ABF}" srcId="{0DB6E60F-9C17-4D4B-BD80-209C1B559843}" destId="{0DBF367D-BC35-4C88-A9B9-E18DA905AE0B}" srcOrd="1" destOrd="0" parTransId="{356B8A3F-9BB3-49E0-9D48-C9713D2D6452}" sibTransId="{ED1C52C1-7192-4339-AA62-21C07878A07B}"/>
    <dgm:cxn modelId="{5A5E55E7-23D9-40D1-B68D-094200B0943B}" type="presParOf" srcId="{D121BA3C-0457-4F02-9D25-8F88417615C0}" destId="{1ECD85AB-BC77-4973-89AB-93652EB03180}" srcOrd="0" destOrd="0" presId="urn:microsoft.com/office/officeart/2005/8/layout/cycle8"/>
    <dgm:cxn modelId="{B28B7874-BC15-4DF9-A303-BC41DEC934CD}" type="presParOf" srcId="{D121BA3C-0457-4F02-9D25-8F88417615C0}" destId="{96095C6B-F0EB-461D-96E8-A0DAD7216E5A}" srcOrd="1" destOrd="0" presId="urn:microsoft.com/office/officeart/2005/8/layout/cycle8"/>
    <dgm:cxn modelId="{8A834365-AD8E-4D7A-A1FB-5C86848196CB}" type="presParOf" srcId="{D121BA3C-0457-4F02-9D25-8F88417615C0}" destId="{2DB7E080-08B6-49F5-9288-8B8047343345}" srcOrd="2" destOrd="0" presId="urn:microsoft.com/office/officeart/2005/8/layout/cycle8"/>
    <dgm:cxn modelId="{B904394B-9634-4533-905D-004F4D6B0BEC}" type="presParOf" srcId="{D121BA3C-0457-4F02-9D25-8F88417615C0}" destId="{A2D2C559-5579-487A-B7D2-701A5295C448}" srcOrd="3" destOrd="0" presId="urn:microsoft.com/office/officeart/2005/8/layout/cycle8"/>
    <dgm:cxn modelId="{0BAAB3A3-3333-4AB9-B023-645917EC18AC}" type="presParOf" srcId="{D121BA3C-0457-4F02-9D25-8F88417615C0}" destId="{A91439DA-96BD-4018-AB53-CD900BBBB5B1}" srcOrd="4" destOrd="0" presId="urn:microsoft.com/office/officeart/2005/8/layout/cycle8"/>
    <dgm:cxn modelId="{7F4B5F8C-E7D3-4FA3-AED7-E7A9B684DE48}" type="presParOf" srcId="{D121BA3C-0457-4F02-9D25-8F88417615C0}" destId="{BFC0375F-5ACF-4D5E-9316-B08CD344FC9A}" srcOrd="5" destOrd="0" presId="urn:microsoft.com/office/officeart/2005/8/layout/cycle8"/>
    <dgm:cxn modelId="{E4F57C97-83BC-4CBF-B5D8-9EC7E7FAB03B}" type="presParOf" srcId="{D121BA3C-0457-4F02-9D25-8F88417615C0}" destId="{62F6479D-99C1-4003-B67C-991D856F5E1D}" srcOrd="6" destOrd="0" presId="urn:microsoft.com/office/officeart/2005/8/layout/cycle8"/>
    <dgm:cxn modelId="{C0E7F908-8EA1-4196-BC70-9A0536105649}" type="presParOf" srcId="{D121BA3C-0457-4F02-9D25-8F88417615C0}" destId="{D957378E-E249-4466-B74F-ACC53D7574B9}" srcOrd="7" destOrd="0" presId="urn:microsoft.com/office/officeart/2005/8/layout/cycle8"/>
    <dgm:cxn modelId="{21569258-88B6-4B09-8387-1B0C4D0DEB78}" type="presParOf" srcId="{D121BA3C-0457-4F02-9D25-8F88417615C0}" destId="{734FFFBC-C129-47BF-9996-1B539588812F}" srcOrd="8" destOrd="0" presId="urn:microsoft.com/office/officeart/2005/8/layout/cycle8"/>
    <dgm:cxn modelId="{F6D1FAE7-57EC-4225-AE84-BBC8C3B278A4}" type="presParOf" srcId="{D121BA3C-0457-4F02-9D25-8F88417615C0}" destId="{1A86DE0D-7B08-4D79-8C34-5BE3852C7111}" srcOrd="9" destOrd="0" presId="urn:microsoft.com/office/officeart/2005/8/layout/cycle8"/>
    <dgm:cxn modelId="{BDBF4652-FDF3-4042-9797-EADB78C17957}" type="presParOf" srcId="{D121BA3C-0457-4F02-9D25-8F88417615C0}" destId="{EBFF36DD-CB0A-4B49-A962-86129D582A5D}" srcOrd="10" destOrd="0" presId="urn:microsoft.com/office/officeart/2005/8/layout/cycle8"/>
    <dgm:cxn modelId="{10B17638-1AFB-4EFB-B3FE-C10C3589755F}" type="presParOf" srcId="{D121BA3C-0457-4F02-9D25-8F88417615C0}" destId="{890CFA0F-83DD-421B-A8BD-DA92B3513DFE}" srcOrd="11" destOrd="0" presId="urn:microsoft.com/office/officeart/2005/8/layout/cycle8"/>
    <dgm:cxn modelId="{5A41D5AD-FF5F-4827-BD82-BD4C4313BB55}" type="presParOf" srcId="{D121BA3C-0457-4F02-9D25-8F88417615C0}" destId="{E03D5DD1-0582-4814-B10E-57C5F65D5983}" srcOrd="12" destOrd="0" presId="urn:microsoft.com/office/officeart/2005/8/layout/cycle8"/>
    <dgm:cxn modelId="{E2CBE633-2C02-4B50-A4DC-D11CA00275FA}" type="presParOf" srcId="{D121BA3C-0457-4F02-9D25-8F88417615C0}" destId="{43F35C2F-7F29-412B-A9F8-F951C4934FE9}" srcOrd="13" destOrd="0" presId="urn:microsoft.com/office/officeart/2005/8/layout/cycle8"/>
    <dgm:cxn modelId="{6B79EFF7-C90E-4A84-9558-13E19BD5171E}" type="presParOf" srcId="{D121BA3C-0457-4F02-9D25-8F88417615C0}" destId="{F6F6DB3C-BFEA-44AE-909E-D64CC052022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9117BF-27FB-470F-B19D-6C8ECE01165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ACDE77F-61EC-4BB4-BB9C-20DBDFB08264}">
      <dgm:prSet phldrT="[Szöveg]" phldr="1"/>
      <dgm:spPr/>
      <dgm:t>
        <a:bodyPr/>
        <a:lstStyle/>
        <a:p>
          <a:endParaRPr lang="hu-HU"/>
        </a:p>
      </dgm:t>
    </dgm:pt>
    <dgm:pt modelId="{208AE25C-7AAE-4FD4-9EDE-FC81D79BA74E}" type="parTrans" cxnId="{06EAE043-2696-45B7-97C3-B54588181B03}">
      <dgm:prSet/>
      <dgm:spPr/>
      <dgm:t>
        <a:bodyPr/>
        <a:lstStyle/>
        <a:p>
          <a:endParaRPr lang="hu-HU"/>
        </a:p>
      </dgm:t>
    </dgm:pt>
    <dgm:pt modelId="{E071C6EF-CAB8-4439-994B-6B7AEAEBF3D6}" type="sibTrans" cxnId="{06EAE043-2696-45B7-97C3-B54588181B03}">
      <dgm:prSet/>
      <dgm:spPr/>
      <dgm:t>
        <a:bodyPr/>
        <a:lstStyle/>
        <a:p>
          <a:endParaRPr lang="hu-HU"/>
        </a:p>
      </dgm:t>
    </dgm:pt>
    <dgm:pt modelId="{DDE23D8D-EA22-4DE5-9D89-8A6FACB9F430}">
      <dgm:prSet phldrT="[Szöveg]" custT="1"/>
      <dgm:spPr/>
      <dgm:t>
        <a:bodyPr/>
        <a:lstStyle/>
        <a:p>
          <a:r>
            <a:rPr lang="hu-HU" sz="1800" b="1" dirty="0" smtClean="0">
              <a:latin typeface="+mj-lt"/>
            </a:rPr>
            <a:t>közösségi szellem</a:t>
          </a:r>
          <a:endParaRPr lang="hu-HU" sz="1800" dirty="0">
            <a:latin typeface="+mj-lt"/>
          </a:endParaRPr>
        </a:p>
      </dgm:t>
    </dgm:pt>
    <dgm:pt modelId="{4A833CCF-9686-4810-BD98-12A0A93B52CB}" type="parTrans" cxnId="{96765659-E9CB-4DCF-9E20-F4E18E36C74E}">
      <dgm:prSet/>
      <dgm:spPr/>
      <dgm:t>
        <a:bodyPr/>
        <a:lstStyle/>
        <a:p>
          <a:endParaRPr lang="hu-HU"/>
        </a:p>
      </dgm:t>
    </dgm:pt>
    <dgm:pt modelId="{A21EB61F-82E1-425D-B1DE-3EAE486DDB27}" type="sibTrans" cxnId="{96765659-E9CB-4DCF-9E20-F4E18E36C74E}">
      <dgm:prSet/>
      <dgm:spPr/>
      <dgm:t>
        <a:bodyPr/>
        <a:lstStyle/>
        <a:p>
          <a:endParaRPr lang="hu-HU"/>
        </a:p>
      </dgm:t>
    </dgm:pt>
    <dgm:pt modelId="{C8050F24-686E-473E-B860-3530F97BE499}">
      <dgm:prSet phldrT="[Szöveg]" custT="1"/>
      <dgm:spPr/>
      <dgm:t>
        <a:bodyPr/>
        <a:lstStyle/>
        <a:p>
          <a:r>
            <a:rPr lang="hu-HU" sz="1800" b="1" dirty="0" smtClean="0">
              <a:latin typeface="+mj-lt"/>
            </a:rPr>
            <a:t>a használat és a térhez kapcsolódó tevékenységek</a:t>
          </a:r>
          <a:endParaRPr lang="hu-HU" sz="1800" dirty="0">
            <a:latin typeface="+mj-lt"/>
          </a:endParaRPr>
        </a:p>
      </dgm:t>
    </dgm:pt>
    <dgm:pt modelId="{0735A575-26C9-4BB4-896B-B3363F166E8F}" type="parTrans" cxnId="{396B855A-9962-49C2-A5DF-C94058B8A70A}">
      <dgm:prSet/>
      <dgm:spPr/>
      <dgm:t>
        <a:bodyPr/>
        <a:lstStyle/>
        <a:p>
          <a:endParaRPr lang="hu-HU"/>
        </a:p>
      </dgm:t>
    </dgm:pt>
    <dgm:pt modelId="{2C396380-9B0F-4C39-87C2-8D8F3D60BE9E}" type="sibTrans" cxnId="{396B855A-9962-49C2-A5DF-C94058B8A70A}">
      <dgm:prSet/>
      <dgm:spPr/>
      <dgm:t>
        <a:bodyPr/>
        <a:lstStyle/>
        <a:p>
          <a:endParaRPr lang="hu-HU"/>
        </a:p>
      </dgm:t>
    </dgm:pt>
    <dgm:pt modelId="{11C6569B-02B1-4CE5-AD5F-BBF07C7219D8}">
      <dgm:prSet phldrT="[Szöveg]" custT="1"/>
      <dgm:spPr/>
      <dgm:t>
        <a:bodyPr/>
        <a:lstStyle/>
        <a:p>
          <a:r>
            <a:rPr lang="hu-HU" sz="1600" b="1" dirty="0" smtClean="0">
              <a:latin typeface="+mj-lt"/>
            </a:rPr>
            <a:t>milyen könnyen megközelíthető, illetve milyen kapcsolatban áll környezetével</a:t>
          </a:r>
          <a:endParaRPr lang="hu-HU" sz="1600" dirty="0">
            <a:latin typeface="+mj-lt"/>
          </a:endParaRPr>
        </a:p>
      </dgm:t>
    </dgm:pt>
    <dgm:pt modelId="{EFEE94A2-56F5-4F1A-9AE3-7006649F17D6}" type="parTrans" cxnId="{B3157140-0992-452D-9F5D-A3E8984EFBBE}">
      <dgm:prSet/>
      <dgm:spPr/>
      <dgm:t>
        <a:bodyPr/>
        <a:lstStyle/>
        <a:p>
          <a:endParaRPr lang="hu-HU"/>
        </a:p>
      </dgm:t>
    </dgm:pt>
    <dgm:pt modelId="{C0D8C877-9021-4B0E-9BF9-CDEC0F3C7201}" type="sibTrans" cxnId="{B3157140-0992-452D-9F5D-A3E8984EFBBE}">
      <dgm:prSet/>
      <dgm:spPr/>
      <dgm:t>
        <a:bodyPr/>
        <a:lstStyle/>
        <a:p>
          <a:endParaRPr lang="hu-HU"/>
        </a:p>
      </dgm:t>
    </dgm:pt>
    <dgm:pt modelId="{F97C1B5A-FFEB-4EB9-8F44-51D7397469F2}">
      <dgm:prSet phldrT="[Szöveg]" custT="1"/>
      <dgm:spPr/>
      <dgm:t>
        <a:bodyPr/>
        <a:lstStyle/>
        <a:p>
          <a:r>
            <a:rPr lang="hu-HU" sz="1800" b="1" dirty="0" smtClean="0">
              <a:latin typeface="+mj-lt"/>
            </a:rPr>
            <a:t>összkép, kényelem</a:t>
          </a:r>
          <a:endParaRPr lang="hu-HU" sz="1800" b="1" dirty="0">
            <a:latin typeface="+mj-lt"/>
          </a:endParaRPr>
        </a:p>
      </dgm:t>
    </dgm:pt>
    <dgm:pt modelId="{71AC4FEB-0CA1-4BD2-9157-1E2CF9084FAD}" type="parTrans" cxnId="{3DE75AE8-930F-4C7D-BDA1-6FEE0DF9F738}">
      <dgm:prSet/>
      <dgm:spPr/>
      <dgm:t>
        <a:bodyPr/>
        <a:lstStyle/>
        <a:p>
          <a:endParaRPr lang="hu-HU"/>
        </a:p>
      </dgm:t>
    </dgm:pt>
    <dgm:pt modelId="{D74D60EA-9385-45CD-8DA9-CE5FE8DA2A29}" type="sibTrans" cxnId="{3DE75AE8-930F-4C7D-BDA1-6FEE0DF9F738}">
      <dgm:prSet/>
      <dgm:spPr/>
      <dgm:t>
        <a:bodyPr/>
        <a:lstStyle/>
        <a:p>
          <a:endParaRPr lang="hu-HU"/>
        </a:p>
      </dgm:t>
    </dgm:pt>
    <dgm:pt modelId="{F8870DA8-FB30-4360-B956-478F8FDBAE3F}" type="pres">
      <dgm:prSet presAssocID="{FA9117BF-27FB-470F-B19D-6C8ECE01165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09DB4B3-1D12-4D5A-BA48-44AF47278E73}" type="pres">
      <dgm:prSet presAssocID="{FA9117BF-27FB-470F-B19D-6C8ECE011652}" presName="matrix" presStyleCnt="0"/>
      <dgm:spPr/>
    </dgm:pt>
    <dgm:pt modelId="{1AA64F6C-1A77-4293-856D-D0DF0B82DB25}" type="pres">
      <dgm:prSet presAssocID="{FA9117BF-27FB-470F-B19D-6C8ECE011652}" presName="tile1" presStyleLbl="node1" presStyleIdx="0" presStyleCnt="4"/>
      <dgm:spPr/>
      <dgm:t>
        <a:bodyPr/>
        <a:lstStyle/>
        <a:p>
          <a:endParaRPr lang="hu-HU"/>
        </a:p>
      </dgm:t>
    </dgm:pt>
    <dgm:pt modelId="{36F75F8F-7C97-44D8-BFEF-072476ED7189}" type="pres">
      <dgm:prSet presAssocID="{FA9117BF-27FB-470F-B19D-6C8ECE01165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0C4C3A4-572D-4609-A351-831E807EC669}" type="pres">
      <dgm:prSet presAssocID="{FA9117BF-27FB-470F-B19D-6C8ECE011652}" presName="tile2" presStyleLbl="node1" presStyleIdx="1" presStyleCnt="4"/>
      <dgm:spPr/>
      <dgm:t>
        <a:bodyPr/>
        <a:lstStyle/>
        <a:p>
          <a:endParaRPr lang="hu-HU"/>
        </a:p>
      </dgm:t>
    </dgm:pt>
    <dgm:pt modelId="{D1A42AF7-35B2-402E-BD73-0BE0677F8879}" type="pres">
      <dgm:prSet presAssocID="{FA9117BF-27FB-470F-B19D-6C8ECE01165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28E1FDB-BEBC-464C-9A2A-355CFFF312AD}" type="pres">
      <dgm:prSet presAssocID="{FA9117BF-27FB-470F-B19D-6C8ECE011652}" presName="tile3" presStyleLbl="node1" presStyleIdx="2" presStyleCnt="4"/>
      <dgm:spPr/>
      <dgm:t>
        <a:bodyPr/>
        <a:lstStyle/>
        <a:p>
          <a:endParaRPr lang="hu-HU"/>
        </a:p>
      </dgm:t>
    </dgm:pt>
    <dgm:pt modelId="{94DDD1D0-AA2F-4D2E-9CF3-945BCB2524EF}" type="pres">
      <dgm:prSet presAssocID="{FA9117BF-27FB-470F-B19D-6C8ECE01165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99D24C1-9548-4C86-BC0B-62E283CCDDE2}" type="pres">
      <dgm:prSet presAssocID="{FA9117BF-27FB-470F-B19D-6C8ECE011652}" presName="tile4" presStyleLbl="node1" presStyleIdx="3" presStyleCnt="4"/>
      <dgm:spPr/>
      <dgm:t>
        <a:bodyPr/>
        <a:lstStyle/>
        <a:p>
          <a:endParaRPr lang="hu-HU"/>
        </a:p>
      </dgm:t>
    </dgm:pt>
    <dgm:pt modelId="{7AEE3AD3-4AE6-4B5A-9924-984282C20866}" type="pres">
      <dgm:prSet presAssocID="{FA9117BF-27FB-470F-B19D-6C8ECE01165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1788A32-EEAB-4D6F-87AA-AFC3C5635FD5}" type="pres">
      <dgm:prSet presAssocID="{FA9117BF-27FB-470F-B19D-6C8ECE01165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</dgm:ptLst>
  <dgm:cxnLst>
    <dgm:cxn modelId="{44A2C67A-DC7C-4326-A1AB-ECC1C681C61E}" type="presOf" srcId="{FACDE77F-61EC-4BB4-BB9C-20DBDFB08264}" destId="{F1788A32-EEAB-4D6F-87AA-AFC3C5635FD5}" srcOrd="0" destOrd="0" presId="urn:microsoft.com/office/officeart/2005/8/layout/matrix1"/>
    <dgm:cxn modelId="{96765659-E9CB-4DCF-9E20-F4E18E36C74E}" srcId="{FACDE77F-61EC-4BB4-BB9C-20DBDFB08264}" destId="{DDE23D8D-EA22-4DE5-9D89-8A6FACB9F430}" srcOrd="0" destOrd="0" parTransId="{4A833CCF-9686-4810-BD98-12A0A93B52CB}" sibTransId="{A21EB61F-82E1-425D-B1DE-3EAE486DDB27}"/>
    <dgm:cxn modelId="{C446BC4F-FBBE-423A-A0DC-F683F0CC4CA1}" type="presOf" srcId="{DDE23D8D-EA22-4DE5-9D89-8A6FACB9F430}" destId="{36F75F8F-7C97-44D8-BFEF-072476ED7189}" srcOrd="1" destOrd="0" presId="urn:microsoft.com/office/officeart/2005/8/layout/matrix1"/>
    <dgm:cxn modelId="{24CB2B81-2D36-4B12-BB0E-ED897DE48E2A}" type="presOf" srcId="{F97C1B5A-FFEB-4EB9-8F44-51D7397469F2}" destId="{D99D24C1-9548-4C86-BC0B-62E283CCDDE2}" srcOrd="0" destOrd="0" presId="urn:microsoft.com/office/officeart/2005/8/layout/matrix1"/>
    <dgm:cxn modelId="{396B855A-9962-49C2-A5DF-C94058B8A70A}" srcId="{FACDE77F-61EC-4BB4-BB9C-20DBDFB08264}" destId="{C8050F24-686E-473E-B860-3530F97BE499}" srcOrd="1" destOrd="0" parTransId="{0735A575-26C9-4BB4-896B-B3363F166E8F}" sibTransId="{2C396380-9B0F-4C39-87C2-8D8F3D60BE9E}"/>
    <dgm:cxn modelId="{D44B1724-FA40-4666-826C-13444F648B30}" type="presOf" srcId="{C8050F24-686E-473E-B860-3530F97BE499}" destId="{D1A42AF7-35B2-402E-BD73-0BE0677F8879}" srcOrd="1" destOrd="0" presId="urn:microsoft.com/office/officeart/2005/8/layout/matrix1"/>
    <dgm:cxn modelId="{2C7D1957-A2C8-461C-80B9-0A359EDC18F3}" type="presOf" srcId="{FA9117BF-27FB-470F-B19D-6C8ECE011652}" destId="{F8870DA8-FB30-4360-B956-478F8FDBAE3F}" srcOrd="0" destOrd="0" presId="urn:microsoft.com/office/officeart/2005/8/layout/matrix1"/>
    <dgm:cxn modelId="{3DE75AE8-930F-4C7D-BDA1-6FEE0DF9F738}" srcId="{FACDE77F-61EC-4BB4-BB9C-20DBDFB08264}" destId="{F97C1B5A-FFEB-4EB9-8F44-51D7397469F2}" srcOrd="3" destOrd="0" parTransId="{71AC4FEB-0CA1-4BD2-9157-1E2CF9084FAD}" sibTransId="{D74D60EA-9385-45CD-8DA9-CE5FE8DA2A29}"/>
    <dgm:cxn modelId="{2C7CC736-725A-49AF-AD5E-FDFAEC42D967}" type="presOf" srcId="{F97C1B5A-FFEB-4EB9-8F44-51D7397469F2}" destId="{7AEE3AD3-4AE6-4B5A-9924-984282C20866}" srcOrd="1" destOrd="0" presId="urn:microsoft.com/office/officeart/2005/8/layout/matrix1"/>
    <dgm:cxn modelId="{3A9A4B9D-6337-4FD9-AE58-19E99F2C8EE1}" type="presOf" srcId="{11C6569B-02B1-4CE5-AD5F-BBF07C7219D8}" destId="{94DDD1D0-AA2F-4D2E-9CF3-945BCB2524EF}" srcOrd="1" destOrd="0" presId="urn:microsoft.com/office/officeart/2005/8/layout/matrix1"/>
    <dgm:cxn modelId="{06EAE043-2696-45B7-97C3-B54588181B03}" srcId="{FA9117BF-27FB-470F-B19D-6C8ECE011652}" destId="{FACDE77F-61EC-4BB4-BB9C-20DBDFB08264}" srcOrd="0" destOrd="0" parTransId="{208AE25C-7AAE-4FD4-9EDE-FC81D79BA74E}" sibTransId="{E071C6EF-CAB8-4439-994B-6B7AEAEBF3D6}"/>
    <dgm:cxn modelId="{B3157140-0992-452D-9F5D-A3E8984EFBBE}" srcId="{FACDE77F-61EC-4BB4-BB9C-20DBDFB08264}" destId="{11C6569B-02B1-4CE5-AD5F-BBF07C7219D8}" srcOrd="2" destOrd="0" parTransId="{EFEE94A2-56F5-4F1A-9AE3-7006649F17D6}" sibTransId="{C0D8C877-9021-4B0E-9BF9-CDEC0F3C7201}"/>
    <dgm:cxn modelId="{26CA22CF-76EE-411E-B45B-18BFC382EA0D}" type="presOf" srcId="{11C6569B-02B1-4CE5-AD5F-BBF07C7219D8}" destId="{C28E1FDB-BEBC-464C-9A2A-355CFFF312AD}" srcOrd="0" destOrd="0" presId="urn:microsoft.com/office/officeart/2005/8/layout/matrix1"/>
    <dgm:cxn modelId="{2E3773A1-95A0-49C8-9B58-005E2A79DF4C}" type="presOf" srcId="{C8050F24-686E-473E-B860-3530F97BE499}" destId="{C0C4C3A4-572D-4609-A351-831E807EC669}" srcOrd="0" destOrd="0" presId="urn:microsoft.com/office/officeart/2005/8/layout/matrix1"/>
    <dgm:cxn modelId="{23DC8E9C-41C8-42A3-85BF-221FFEDA27CB}" type="presOf" srcId="{DDE23D8D-EA22-4DE5-9D89-8A6FACB9F430}" destId="{1AA64F6C-1A77-4293-856D-D0DF0B82DB25}" srcOrd="0" destOrd="0" presId="urn:microsoft.com/office/officeart/2005/8/layout/matrix1"/>
    <dgm:cxn modelId="{190B356E-C110-4AE5-9613-90DFDD06A84A}" type="presParOf" srcId="{F8870DA8-FB30-4360-B956-478F8FDBAE3F}" destId="{709DB4B3-1D12-4D5A-BA48-44AF47278E73}" srcOrd="0" destOrd="0" presId="urn:microsoft.com/office/officeart/2005/8/layout/matrix1"/>
    <dgm:cxn modelId="{DE8863EF-6166-4484-AAE6-632ACC1A4150}" type="presParOf" srcId="{709DB4B3-1D12-4D5A-BA48-44AF47278E73}" destId="{1AA64F6C-1A77-4293-856D-D0DF0B82DB25}" srcOrd="0" destOrd="0" presId="urn:microsoft.com/office/officeart/2005/8/layout/matrix1"/>
    <dgm:cxn modelId="{34E6E95F-926F-4360-8820-097A438D00D3}" type="presParOf" srcId="{709DB4B3-1D12-4D5A-BA48-44AF47278E73}" destId="{36F75F8F-7C97-44D8-BFEF-072476ED7189}" srcOrd="1" destOrd="0" presId="urn:microsoft.com/office/officeart/2005/8/layout/matrix1"/>
    <dgm:cxn modelId="{3161EEB7-3597-40D3-95E3-5465C33BCE3F}" type="presParOf" srcId="{709DB4B3-1D12-4D5A-BA48-44AF47278E73}" destId="{C0C4C3A4-572D-4609-A351-831E807EC669}" srcOrd="2" destOrd="0" presId="urn:microsoft.com/office/officeart/2005/8/layout/matrix1"/>
    <dgm:cxn modelId="{DE5805C6-BC3E-43E1-81A9-E4E49B76FA75}" type="presParOf" srcId="{709DB4B3-1D12-4D5A-BA48-44AF47278E73}" destId="{D1A42AF7-35B2-402E-BD73-0BE0677F8879}" srcOrd="3" destOrd="0" presId="urn:microsoft.com/office/officeart/2005/8/layout/matrix1"/>
    <dgm:cxn modelId="{77E9106F-17F6-4EA5-ABC5-5B63F2EC7CC1}" type="presParOf" srcId="{709DB4B3-1D12-4D5A-BA48-44AF47278E73}" destId="{C28E1FDB-BEBC-464C-9A2A-355CFFF312AD}" srcOrd="4" destOrd="0" presId="urn:microsoft.com/office/officeart/2005/8/layout/matrix1"/>
    <dgm:cxn modelId="{5A55730B-A37F-4C1A-BE39-F3C59A9B1F28}" type="presParOf" srcId="{709DB4B3-1D12-4D5A-BA48-44AF47278E73}" destId="{94DDD1D0-AA2F-4D2E-9CF3-945BCB2524EF}" srcOrd="5" destOrd="0" presId="urn:microsoft.com/office/officeart/2005/8/layout/matrix1"/>
    <dgm:cxn modelId="{A3246556-BF07-43EC-87DC-C28742779030}" type="presParOf" srcId="{709DB4B3-1D12-4D5A-BA48-44AF47278E73}" destId="{D99D24C1-9548-4C86-BC0B-62E283CCDDE2}" srcOrd="6" destOrd="0" presId="urn:microsoft.com/office/officeart/2005/8/layout/matrix1"/>
    <dgm:cxn modelId="{CCF4F4EE-DA39-498D-932A-C6888C67913A}" type="presParOf" srcId="{709DB4B3-1D12-4D5A-BA48-44AF47278E73}" destId="{7AEE3AD3-4AE6-4B5A-9924-984282C20866}" srcOrd="7" destOrd="0" presId="urn:microsoft.com/office/officeart/2005/8/layout/matrix1"/>
    <dgm:cxn modelId="{94A36AE6-20A1-463B-BD0A-A001273C9008}" type="presParOf" srcId="{F8870DA8-FB30-4360-B956-478F8FDBAE3F}" destId="{F1788A32-EEAB-4D6F-87AA-AFC3C5635FD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94F82-618F-4B39-A42F-BBB6422A68D5}">
      <dsp:nvSpPr>
        <dsp:cNvPr id="0" name=""/>
        <dsp:cNvSpPr/>
      </dsp:nvSpPr>
      <dsp:spPr>
        <a:xfrm>
          <a:off x="584226" y="1898"/>
          <a:ext cx="11040691" cy="1141279"/>
        </a:xfrm>
        <a:prstGeom prst="roundRect">
          <a:avLst>
            <a:gd name="adj" fmla="val 1000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solidFill>
                <a:srgbClr val="002060"/>
              </a:solidFill>
              <a:latin typeface="+mj-lt"/>
            </a:rPr>
            <a:t>Az egyének és közösségeik által azonosított társadalmi, gazdasági, környezeti, kulturális és  politikai feltételek kombinációja, amelyek elengedhetetlenek ahhoz, hogy – mind az egyének, mind pedig a közösségek – virágozzanak és teljesítsék potenciáljukat.</a:t>
          </a:r>
          <a:endParaRPr lang="hu-HU" sz="2100" kern="1200" dirty="0">
            <a:solidFill>
              <a:srgbClr val="002060"/>
            </a:solidFill>
            <a:latin typeface="+mj-lt"/>
          </a:endParaRPr>
        </a:p>
      </dsp:txBody>
      <dsp:txXfrm>
        <a:off x="617653" y="35325"/>
        <a:ext cx="10973837" cy="1074425"/>
      </dsp:txXfrm>
    </dsp:sp>
    <dsp:sp modelId="{A25CB0CE-CC04-4F27-9CC2-AE99F9F77191}">
      <dsp:nvSpPr>
        <dsp:cNvPr id="0" name=""/>
        <dsp:cNvSpPr/>
      </dsp:nvSpPr>
      <dsp:spPr>
        <a:xfrm>
          <a:off x="584226" y="1348607"/>
          <a:ext cx="1141279" cy="1141279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557D6-D616-4954-BF32-E7D9319E1782}">
      <dsp:nvSpPr>
        <dsp:cNvPr id="0" name=""/>
        <dsp:cNvSpPr/>
      </dsp:nvSpPr>
      <dsp:spPr>
        <a:xfrm>
          <a:off x="1793982" y="1348607"/>
          <a:ext cx="9830935" cy="114127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i="1" kern="1200" dirty="0" smtClean="0">
              <a:latin typeface="+mj-lt"/>
            </a:rPr>
            <a:t>Kapcsolatok </a:t>
          </a:r>
          <a:r>
            <a:rPr lang="hu-HU" sz="2000" b="1" kern="1200" dirty="0" smtClean="0">
              <a:latin typeface="+mj-lt"/>
            </a:rPr>
            <a:t>– közösségi, társadalmi hálózatok: </a:t>
          </a:r>
          <a:br>
            <a:rPr lang="hu-HU" sz="2000" b="1" kern="1200" dirty="0" smtClean="0">
              <a:latin typeface="+mj-lt"/>
            </a:rPr>
          </a:br>
          <a:r>
            <a:rPr lang="hu-HU" sz="1800" b="1" kern="1200" dirty="0" smtClean="0">
              <a:latin typeface="+mj-lt"/>
            </a:rPr>
            <a:t>támogatás, bizalom, harmonikus együttélés, civil részvétel, </a:t>
          </a:r>
          <a:r>
            <a:rPr lang="hu-HU" sz="1800" b="1" kern="1200" dirty="0" err="1" smtClean="0">
              <a:latin typeface="+mj-lt"/>
            </a:rPr>
            <a:t>részvétel</a:t>
          </a:r>
          <a:r>
            <a:rPr lang="hu-HU" sz="1800" b="1" kern="1200" dirty="0" smtClean="0">
              <a:latin typeface="+mj-lt"/>
            </a:rPr>
            <a:t> a közösség életében és a demokráciában</a:t>
          </a:r>
          <a:endParaRPr lang="hu-HU" sz="1800" b="1" kern="1200" dirty="0">
            <a:latin typeface="+mj-lt"/>
          </a:endParaRPr>
        </a:p>
      </dsp:txBody>
      <dsp:txXfrm>
        <a:off x="1849705" y="1404330"/>
        <a:ext cx="9719489" cy="1029833"/>
      </dsp:txXfrm>
    </dsp:sp>
    <dsp:sp modelId="{38C6D01D-DD5B-481A-8FAC-DD06D889642E}">
      <dsp:nvSpPr>
        <dsp:cNvPr id="0" name=""/>
        <dsp:cNvSpPr/>
      </dsp:nvSpPr>
      <dsp:spPr>
        <a:xfrm>
          <a:off x="584226" y="2626840"/>
          <a:ext cx="1141279" cy="1141279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21C2D-0866-4B4D-A412-F5CF4076A145}">
      <dsp:nvSpPr>
        <dsp:cNvPr id="0" name=""/>
        <dsp:cNvSpPr/>
      </dsp:nvSpPr>
      <dsp:spPr>
        <a:xfrm>
          <a:off x="1793982" y="2626840"/>
          <a:ext cx="9830935" cy="114127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i="1" kern="1200" dirty="0" smtClean="0">
              <a:latin typeface="+mj-lt"/>
            </a:rPr>
            <a:t>Élhető közösségek, terek, infrastruktúra: </a:t>
          </a:r>
          <a:br>
            <a:rPr lang="hu-HU" sz="2000" b="1" i="1" kern="1200" dirty="0" smtClean="0">
              <a:latin typeface="+mj-lt"/>
            </a:rPr>
          </a:br>
          <a:r>
            <a:rPr lang="hu-HU" sz="1800" b="1" i="0" kern="1200" dirty="0" smtClean="0">
              <a:latin typeface="+mj-lt"/>
            </a:rPr>
            <a:t>lakhatás, közlekedés, oktatás, közterek, parkok, kikapcsolódás, humán szolgáltatások, közbiztonság, hozzáférés a kultúrához és a művészetekhez</a:t>
          </a:r>
          <a:endParaRPr lang="hu-HU" sz="2400" b="1" i="1" kern="1200" dirty="0">
            <a:latin typeface="+mj-lt"/>
          </a:endParaRPr>
        </a:p>
      </dsp:txBody>
      <dsp:txXfrm>
        <a:off x="1849705" y="2682563"/>
        <a:ext cx="9719489" cy="1029833"/>
      </dsp:txXfrm>
    </dsp:sp>
    <dsp:sp modelId="{576177FD-B07A-470A-B99C-53E2B6003408}">
      <dsp:nvSpPr>
        <dsp:cNvPr id="0" name=""/>
        <dsp:cNvSpPr/>
      </dsp:nvSpPr>
      <dsp:spPr>
        <a:xfrm>
          <a:off x="584226" y="3905072"/>
          <a:ext cx="1141279" cy="1141279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3E664-6214-4DCB-BBF2-C06CA714E6A1}">
      <dsp:nvSpPr>
        <dsp:cNvPr id="0" name=""/>
        <dsp:cNvSpPr/>
      </dsp:nvSpPr>
      <dsp:spPr>
        <a:xfrm>
          <a:off x="1793982" y="3905072"/>
          <a:ext cx="9830935" cy="114127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i="1" kern="1200" dirty="0" smtClean="0">
              <a:latin typeface="+mj-lt"/>
            </a:rPr>
            <a:t>Méltányos közösségek – </a:t>
          </a:r>
          <a:r>
            <a:rPr lang="hu-HU" sz="2000" b="1" i="0" kern="1200" dirty="0" smtClean="0">
              <a:latin typeface="+mj-lt"/>
            </a:rPr>
            <a:t>sokszínűség, társadalmi igazságosság, felhatalmazás:</a:t>
          </a:r>
          <a:br>
            <a:rPr lang="hu-HU" sz="2000" b="1" i="0" kern="1200" dirty="0" smtClean="0">
              <a:latin typeface="+mj-lt"/>
            </a:rPr>
          </a:br>
          <a:r>
            <a:rPr lang="hu-HU" sz="1800" b="1" i="0" kern="1200" dirty="0" smtClean="0">
              <a:latin typeface="+mj-lt"/>
            </a:rPr>
            <a:t>egyenlőség, igazságosság, alapvető igények teljesülése (</a:t>
          </a:r>
          <a:r>
            <a:rPr lang="hu-HU" sz="1800" b="1" i="0" kern="1200" dirty="0" err="1" smtClean="0">
              <a:latin typeface="+mj-lt"/>
            </a:rPr>
            <a:t>eü</a:t>
          </a:r>
          <a:r>
            <a:rPr lang="hu-HU" sz="1800" b="1" i="0" kern="1200" dirty="0" smtClean="0">
              <a:latin typeface="+mj-lt"/>
            </a:rPr>
            <a:t> szolgáltatásokhoz való megfelelő hozzáférés, lakhatás, élelem, személyes biztonság), egyenlő esély az oktatáshoz és az egyéni lehetőségek kielégítéséhez</a:t>
          </a:r>
          <a:endParaRPr lang="hu-HU" sz="1800" b="1" i="0" kern="1200" dirty="0">
            <a:latin typeface="+mj-lt"/>
          </a:endParaRPr>
        </a:p>
      </dsp:txBody>
      <dsp:txXfrm>
        <a:off x="1849705" y="3960795"/>
        <a:ext cx="9719489" cy="1029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FE6A1-C1CF-4667-BBA9-C780A666D434}">
      <dsp:nvSpPr>
        <dsp:cNvPr id="0" name=""/>
        <dsp:cNvSpPr/>
      </dsp:nvSpPr>
      <dsp:spPr>
        <a:xfrm>
          <a:off x="0" y="78525"/>
          <a:ext cx="4898947" cy="799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>
              <a:latin typeface="+mj-lt"/>
            </a:rPr>
            <a:t>Az infrastruktúra segítheti a társadalmi hálózatok kiépítését.</a:t>
          </a:r>
          <a:endParaRPr lang="hu-HU" sz="2200" kern="1200" dirty="0">
            <a:latin typeface="+mj-lt"/>
          </a:endParaRPr>
        </a:p>
      </dsp:txBody>
      <dsp:txXfrm>
        <a:off x="0" y="78525"/>
        <a:ext cx="4898947" cy="799347"/>
      </dsp:txXfrm>
    </dsp:sp>
    <dsp:sp modelId="{5EE321BC-325F-46B2-8873-EA35EDCD0EA1}">
      <dsp:nvSpPr>
        <dsp:cNvPr id="0" name=""/>
        <dsp:cNvSpPr/>
      </dsp:nvSpPr>
      <dsp:spPr>
        <a:xfrm>
          <a:off x="0" y="916689"/>
          <a:ext cx="4898947" cy="24759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 smtClean="0">
              <a:latin typeface="+mj-lt"/>
            </a:rPr>
            <a:t>közösségek, közösségi hálózatok fejlesztése</a:t>
          </a:r>
          <a:endParaRPr lang="hu-HU" sz="2200" kern="1200" dirty="0">
            <a:latin typeface="+mj-l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 smtClean="0">
              <a:latin typeface="+mj-lt"/>
            </a:rPr>
            <a:t>közösségi részvétel és közösségi/civil  szerepvállalás</a:t>
          </a:r>
          <a:endParaRPr lang="hu-HU" sz="2200" kern="1200" dirty="0">
            <a:latin typeface="+mj-l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 smtClean="0">
              <a:latin typeface="+mj-lt"/>
            </a:rPr>
            <a:t>közösségi terek, ahol egy közösség tagjai kölcsönhatásba léphetnek (könyvtárak, közösségi központok)</a:t>
          </a:r>
          <a:endParaRPr lang="hu-HU" sz="2200" kern="1200" dirty="0">
            <a:latin typeface="+mj-lt"/>
          </a:endParaRPr>
        </a:p>
      </dsp:txBody>
      <dsp:txXfrm>
        <a:off x="0" y="916689"/>
        <a:ext cx="4898947" cy="2475989"/>
      </dsp:txXfrm>
    </dsp:sp>
    <dsp:sp modelId="{159A5719-F9CB-4D99-BCAE-AD74658E316C}">
      <dsp:nvSpPr>
        <dsp:cNvPr id="0" name=""/>
        <dsp:cNvSpPr/>
      </dsp:nvSpPr>
      <dsp:spPr>
        <a:xfrm>
          <a:off x="5584851" y="74185"/>
          <a:ext cx="4898947" cy="799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>
              <a:latin typeface="+mj-lt"/>
            </a:rPr>
            <a:t>Az infrastruktúra támogathatja az egészséges életmódot.</a:t>
          </a:r>
          <a:endParaRPr lang="hu-HU" sz="2200" kern="1200" dirty="0">
            <a:latin typeface="+mj-lt"/>
          </a:endParaRPr>
        </a:p>
      </dsp:txBody>
      <dsp:txXfrm>
        <a:off x="5584851" y="74185"/>
        <a:ext cx="4898947" cy="799347"/>
      </dsp:txXfrm>
    </dsp:sp>
    <dsp:sp modelId="{6C15748A-44E5-47BD-BACF-BBDFA092F1C5}">
      <dsp:nvSpPr>
        <dsp:cNvPr id="0" name=""/>
        <dsp:cNvSpPr/>
      </dsp:nvSpPr>
      <dsp:spPr>
        <a:xfrm>
          <a:off x="5584851" y="873532"/>
          <a:ext cx="4898947" cy="24759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 smtClean="0">
              <a:latin typeface="+mj-lt"/>
            </a:rPr>
            <a:t>pl. az emberek többet fognak sétálni egy olyan </a:t>
          </a:r>
          <a:r>
            <a:rPr lang="hu-HU" sz="2200" kern="1200" dirty="0" smtClean="0">
              <a:latin typeface="+mj-lt"/>
            </a:rPr>
            <a:t>közösségben és térben, </a:t>
          </a:r>
          <a:r>
            <a:rPr lang="hu-HU" sz="2200" kern="1200" dirty="0" smtClean="0">
              <a:latin typeface="+mj-lt"/>
            </a:rPr>
            <a:t>ahol biztonságban érzik magukat</a:t>
          </a:r>
          <a:endParaRPr lang="hu-HU" sz="2200" kern="1200" dirty="0">
            <a:latin typeface="+mj-l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 smtClean="0">
              <a:latin typeface="+mj-lt"/>
            </a:rPr>
            <a:t>járda, sétáló övezetek, jobb közvilágítás</a:t>
          </a:r>
          <a:endParaRPr lang="hu-HU" sz="2200" kern="1200" dirty="0">
            <a:latin typeface="+mj-lt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 smtClean="0">
              <a:latin typeface="+mj-lt"/>
            </a:rPr>
            <a:t>A gyaloglás is vonzóbb lesz, ha vonzó zöldterületek vannak a településen.</a:t>
          </a:r>
          <a:endParaRPr lang="hu-HU" sz="2200" kern="1200" dirty="0">
            <a:latin typeface="+mj-lt"/>
          </a:endParaRPr>
        </a:p>
      </dsp:txBody>
      <dsp:txXfrm>
        <a:off x="5584851" y="873532"/>
        <a:ext cx="4898947" cy="24759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F3586-726E-4036-AF7C-856D04F57E87}">
      <dsp:nvSpPr>
        <dsp:cNvPr id="0" name=""/>
        <dsp:cNvSpPr/>
      </dsp:nvSpPr>
      <dsp:spPr>
        <a:xfrm>
          <a:off x="2928295" y="5464508"/>
          <a:ext cx="5768443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0E51A-4347-4FE2-BC2F-25F7AAB3CADA}">
      <dsp:nvSpPr>
        <dsp:cNvPr id="0" name=""/>
        <dsp:cNvSpPr/>
      </dsp:nvSpPr>
      <dsp:spPr>
        <a:xfrm>
          <a:off x="2928295" y="4041430"/>
          <a:ext cx="4802155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87D07-A2EA-48A7-9A9C-DD4CBDE26523}">
      <dsp:nvSpPr>
        <dsp:cNvPr id="0" name=""/>
        <dsp:cNvSpPr/>
      </dsp:nvSpPr>
      <dsp:spPr>
        <a:xfrm>
          <a:off x="2928295" y="2319682"/>
          <a:ext cx="4802155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217425-A7CF-454C-8673-6A3088C61623}">
      <dsp:nvSpPr>
        <dsp:cNvPr id="0" name=""/>
        <dsp:cNvSpPr/>
      </dsp:nvSpPr>
      <dsp:spPr>
        <a:xfrm>
          <a:off x="2928295" y="896604"/>
          <a:ext cx="5768443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60E28-9D26-4459-A8BD-0814C85E27AB}">
      <dsp:nvSpPr>
        <dsp:cNvPr id="0" name=""/>
        <dsp:cNvSpPr/>
      </dsp:nvSpPr>
      <dsp:spPr>
        <a:xfrm>
          <a:off x="151" y="252412"/>
          <a:ext cx="5856287" cy="58562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96C772-ECA6-4AF8-888A-01CE24017A61}">
      <dsp:nvSpPr>
        <dsp:cNvPr id="0" name=""/>
        <dsp:cNvSpPr/>
      </dsp:nvSpPr>
      <dsp:spPr>
        <a:xfrm>
          <a:off x="1054283" y="3362101"/>
          <a:ext cx="3748024" cy="1932574"/>
        </a:xfrm>
        <a:prstGeom prst="rect">
          <a:avLst/>
        </a:prstGeom>
        <a:noFill/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 dirty="0">
            <a:latin typeface="Georgia" panose="02040502050405020303" pitchFamily="18" charset="0"/>
          </a:endParaRPr>
        </a:p>
      </dsp:txBody>
      <dsp:txXfrm>
        <a:off x="1054283" y="3362101"/>
        <a:ext cx="3748024" cy="1932574"/>
      </dsp:txXfrm>
    </dsp:sp>
    <dsp:sp modelId="{FF9B2B65-3ED0-4C8D-9FE8-8364FC3C3890}">
      <dsp:nvSpPr>
        <dsp:cNvPr id="0" name=""/>
        <dsp:cNvSpPr/>
      </dsp:nvSpPr>
      <dsp:spPr>
        <a:xfrm>
          <a:off x="8052547" y="252412"/>
          <a:ext cx="1288383" cy="128838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D2E449-FACA-4C3C-94D8-58F1763C4D9D}">
      <dsp:nvSpPr>
        <dsp:cNvPr id="0" name=""/>
        <dsp:cNvSpPr/>
      </dsp:nvSpPr>
      <dsp:spPr>
        <a:xfrm>
          <a:off x="9340930" y="252412"/>
          <a:ext cx="2371493" cy="1288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latin typeface="+mj-lt"/>
            </a:rPr>
            <a:t>multifunkcionális</a:t>
          </a:r>
          <a:endParaRPr lang="hu-HU" sz="2100" b="1" kern="1200" dirty="0">
            <a:latin typeface="+mj-lt"/>
          </a:endParaRPr>
        </a:p>
      </dsp:txBody>
      <dsp:txXfrm>
        <a:off x="9340930" y="252412"/>
        <a:ext cx="2371493" cy="1288383"/>
      </dsp:txXfrm>
    </dsp:sp>
    <dsp:sp modelId="{66338E56-49D8-43EF-9AFB-B3DA52847AC1}">
      <dsp:nvSpPr>
        <dsp:cNvPr id="0" name=""/>
        <dsp:cNvSpPr/>
      </dsp:nvSpPr>
      <dsp:spPr>
        <a:xfrm>
          <a:off x="7086259" y="1675490"/>
          <a:ext cx="1288383" cy="128838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4F3AB61-0B66-49A0-BBE8-20EAC892645C}">
      <dsp:nvSpPr>
        <dsp:cNvPr id="0" name=""/>
        <dsp:cNvSpPr/>
      </dsp:nvSpPr>
      <dsp:spPr>
        <a:xfrm>
          <a:off x="8374642" y="1675490"/>
          <a:ext cx="2740736" cy="1288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latin typeface="+mj-lt"/>
            </a:rPr>
            <a:t>integratív</a:t>
          </a:r>
          <a:endParaRPr lang="hu-HU" sz="2100" b="1" kern="1200" dirty="0">
            <a:latin typeface="+mj-lt"/>
          </a:endParaRPr>
        </a:p>
      </dsp:txBody>
      <dsp:txXfrm>
        <a:off x="8374642" y="1675490"/>
        <a:ext cx="2740736" cy="1288383"/>
      </dsp:txXfrm>
    </dsp:sp>
    <dsp:sp modelId="{09AAA45D-9929-41C2-BFD6-BFC8997BDD42}">
      <dsp:nvSpPr>
        <dsp:cNvPr id="0" name=""/>
        <dsp:cNvSpPr/>
      </dsp:nvSpPr>
      <dsp:spPr>
        <a:xfrm>
          <a:off x="7086259" y="3397239"/>
          <a:ext cx="1288383" cy="128838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9FB53D-E037-4C94-A543-83A60A9C63DA}">
      <dsp:nvSpPr>
        <dsp:cNvPr id="0" name=""/>
        <dsp:cNvSpPr/>
      </dsp:nvSpPr>
      <dsp:spPr>
        <a:xfrm>
          <a:off x="8374642" y="3397239"/>
          <a:ext cx="2552441" cy="1288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latin typeface="+mj-lt"/>
            </a:rPr>
            <a:t>komplex</a:t>
          </a:r>
          <a:endParaRPr lang="hu-HU" sz="2100" b="1" kern="1200" dirty="0">
            <a:latin typeface="+mj-lt"/>
          </a:endParaRPr>
        </a:p>
      </dsp:txBody>
      <dsp:txXfrm>
        <a:off x="8374642" y="3397239"/>
        <a:ext cx="2552441" cy="1288383"/>
      </dsp:txXfrm>
    </dsp:sp>
    <dsp:sp modelId="{7626E34D-4694-43C1-8E82-F1442561258C}">
      <dsp:nvSpPr>
        <dsp:cNvPr id="0" name=""/>
        <dsp:cNvSpPr/>
      </dsp:nvSpPr>
      <dsp:spPr>
        <a:xfrm>
          <a:off x="8052547" y="4820317"/>
          <a:ext cx="1288383" cy="128838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ED6114-DBAA-4FCF-BF7B-113E1EA554D4}">
      <dsp:nvSpPr>
        <dsp:cNvPr id="0" name=""/>
        <dsp:cNvSpPr/>
      </dsp:nvSpPr>
      <dsp:spPr>
        <a:xfrm>
          <a:off x="9340930" y="4820317"/>
          <a:ext cx="2371420" cy="1288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latin typeface="+mj-lt"/>
            </a:rPr>
            <a:t>közösség-vezérelt</a:t>
          </a:r>
          <a:endParaRPr lang="hu-HU" sz="2100" b="1" kern="1200" dirty="0">
            <a:latin typeface="+mj-lt"/>
          </a:endParaRPr>
        </a:p>
      </dsp:txBody>
      <dsp:txXfrm>
        <a:off x="9340930" y="4820317"/>
        <a:ext cx="2371420" cy="12883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1B35C-1ABC-4FEE-8C04-EBA36E9F5D1B}">
      <dsp:nvSpPr>
        <dsp:cNvPr id="0" name=""/>
        <dsp:cNvSpPr/>
      </dsp:nvSpPr>
      <dsp:spPr>
        <a:xfrm>
          <a:off x="0" y="0"/>
          <a:ext cx="110331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14D22-6647-4B20-8DC5-DD5D1877183E}">
      <dsp:nvSpPr>
        <dsp:cNvPr id="0" name=""/>
        <dsp:cNvSpPr/>
      </dsp:nvSpPr>
      <dsp:spPr>
        <a:xfrm>
          <a:off x="0" y="0"/>
          <a:ext cx="2551066" cy="6073775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b="1" kern="1200" dirty="0" smtClean="0">
              <a:solidFill>
                <a:schemeClr val="bg1"/>
              </a:solidFill>
              <a:latin typeface="+mj-lt"/>
            </a:rPr>
            <a:t>Közösség-vezérelt</a:t>
          </a:r>
          <a:r>
            <a:rPr lang="hu-HU" sz="2800" b="1" kern="1200" dirty="0" smtClean="0">
              <a:latin typeface="+mj-lt"/>
            </a:rPr>
            <a:t> </a:t>
          </a:r>
          <a:r>
            <a:rPr lang="hu-HU" sz="2800" b="1" kern="1200" dirty="0" smtClean="0">
              <a:solidFill>
                <a:schemeClr val="bg1"/>
              </a:solidFill>
              <a:latin typeface="+mj-lt"/>
            </a:rPr>
            <a:t>könyvtár</a:t>
          </a:r>
          <a:endParaRPr lang="hu-HU" sz="2800" kern="1200" dirty="0">
            <a:solidFill>
              <a:schemeClr val="bg1"/>
            </a:solidFill>
            <a:latin typeface="+mj-lt"/>
          </a:endParaRPr>
        </a:p>
      </dsp:txBody>
      <dsp:txXfrm>
        <a:off x="0" y="0"/>
        <a:ext cx="2551066" cy="6073775"/>
      </dsp:txXfrm>
    </dsp:sp>
    <dsp:sp modelId="{AB80A938-E8B7-4447-B2B1-02283B227B81}">
      <dsp:nvSpPr>
        <dsp:cNvPr id="0" name=""/>
        <dsp:cNvSpPr/>
      </dsp:nvSpPr>
      <dsp:spPr>
        <a:xfrm>
          <a:off x="2710098" y="141167"/>
          <a:ext cx="8322682" cy="282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latin typeface="+mj-lt"/>
            </a:rPr>
            <a:t>A közösségvezérelt működés, szolgáltatás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latin typeface="+mj-lt"/>
            </a:rPr>
            <a:t>a közösség tagjaival való kapcsolatot, konzultációt és folyamatos együttműködést jelen</a:t>
          </a:r>
          <a:r>
            <a:rPr lang="hu-HU" sz="2000" kern="1200" dirty="0" smtClean="0">
              <a:latin typeface="+mj-lt"/>
            </a:rPr>
            <a:t>t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latin typeface="+mj-lt"/>
            </a:rPr>
            <a:t>annak érdekében, hogy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latin typeface="+mj-lt"/>
            </a:rPr>
            <a:t>a könyvtár megismerje és megértse a közösség szükségleteit</a:t>
          </a:r>
          <a:r>
            <a:rPr lang="hu-HU" sz="2000" kern="1200" dirty="0" smtClean="0">
              <a:latin typeface="+mj-lt"/>
            </a:rPr>
            <a:t>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latin typeface="+mj-lt"/>
            </a:rPr>
            <a:t>s azokat a </a:t>
          </a:r>
          <a:r>
            <a:rPr lang="hu-HU" sz="2000" b="1" kern="1200" dirty="0" smtClean="0">
              <a:latin typeface="+mj-lt"/>
            </a:rPr>
            <a:t>könyvtári tevékenységek alapjául </a:t>
          </a:r>
          <a:r>
            <a:rPr lang="hu-HU" sz="2000" kern="1200" dirty="0" smtClean="0">
              <a:latin typeface="+mj-lt"/>
            </a:rPr>
            <a:t>tudja tenni</a:t>
          </a:r>
          <a:endParaRPr lang="hu-HU" sz="2000" kern="1200" dirty="0">
            <a:latin typeface="+mj-lt"/>
          </a:endParaRPr>
        </a:p>
      </dsp:txBody>
      <dsp:txXfrm>
        <a:off x="2710098" y="141167"/>
        <a:ext cx="8322682" cy="2823356"/>
      </dsp:txXfrm>
    </dsp:sp>
    <dsp:sp modelId="{BF9C6EAC-7CE6-4807-8DE9-71394A33629A}">
      <dsp:nvSpPr>
        <dsp:cNvPr id="0" name=""/>
        <dsp:cNvSpPr/>
      </dsp:nvSpPr>
      <dsp:spPr>
        <a:xfrm>
          <a:off x="2551066" y="2964524"/>
          <a:ext cx="8481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7BB3F-4F73-4B33-AC92-45D6AA9AC034}">
      <dsp:nvSpPr>
        <dsp:cNvPr id="0" name=""/>
        <dsp:cNvSpPr/>
      </dsp:nvSpPr>
      <dsp:spPr>
        <a:xfrm>
          <a:off x="2710098" y="3105691"/>
          <a:ext cx="8322682" cy="282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latin typeface="+mj-lt"/>
            </a:rPr>
            <a:t>A </a:t>
          </a:r>
          <a:r>
            <a:rPr lang="hu-HU" sz="2000" b="1" kern="1200" dirty="0" smtClean="0">
              <a:latin typeface="+mj-lt"/>
            </a:rPr>
            <a:t>közösségvezérelt elven </a:t>
          </a:r>
          <a:r>
            <a:rPr lang="hu-HU" sz="2000" kern="1200" dirty="0" smtClean="0">
              <a:latin typeface="+mj-lt"/>
            </a:rPr>
            <a:t>működő közkönyvtár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latin typeface="+mj-lt"/>
            </a:rPr>
            <a:t>olyan közintézményként tud működni egy település életében, amelynek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latin typeface="+mj-lt"/>
            </a:rPr>
            <a:t>hatásai messze túlnyúlnak fizikai valóságán</a:t>
          </a:r>
          <a:r>
            <a:rPr lang="hu-HU" sz="2000" kern="1200" dirty="0" smtClean="0">
              <a:latin typeface="+mj-lt"/>
            </a:rPr>
            <a:t>, de amelynek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latin typeface="+mj-lt"/>
            </a:rPr>
            <a:t>sikeres működéséhez elengedhetetlenül szükséges a </a:t>
          </a:r>
          <a:r>
            <a:rPr lang="hu-HU" sz="2000" b="1" kern="1200" dirty="0" smtClean="0">
              <a:latin typeface="+mj-lt"/>
            </a:rPr>
            <a:t>fizika terek közösségi szemléletű újragondolása </a:t>
          </a:r>
          <a:r>
            <a:rPr lang="hu-HU" sz="2000" kern="1200" dirty="0" smtClean="0">
              <a:latin typeface="+mj-lt"/>
            </a:rPr>
            <a:t>is.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latin typeface="+mj-lt"/>
            </a:rPr>
            <a:t>Így teremtve meg a kapcsolatot a szolgált helyi </a:t>
          </a:r>
          <a:r>
            <a:rPr lang="hu-HU" sz="2000" b="1" kern="1200" dirty="0" smtClean="0">
              <a:latin typeface="+mj-lt"/>
            </a:rPr>
            <a:t>közösség</a:t>
          </a:r>
          <a:r>
            <a:rPr lang="hu-HU" sz="2000" kern="1200" dirty="0" smtClean="0">
              <a:latin typeface="+mj-lt"/>
            </a:rPr>
            <a:t>, a könyvtári </a:t>
          </a:r>
          <a:r>
            <a:rPr lang="hu-HU" sz="2000" b="1" kern="1200" dirty="0" smtClean="0">
              <a:latin typeface="+mj-lt"/>
            </a:rPr>
            <a:t>funkciók</a:t>
          </a:r>
          <a:r>
            <a:rPr lang="hu-HU" sz="2000" kern="1200" dirty="0" smtClean="0">
              <a:latin typeface="+mj-lt"/>
            </a:rPr>
            <a:t> és feladatok, valamint a könyvtári </a:t>
          </a:r>
          <a:r>
            <a:rPr lang="hu-HU" sz="2000" b="1" kern="1200" dirty="0" smtClean="0">
              <a:latin typeface="+mj-lt"/>
            </a:rPr>
            <a:t>terek</a:t>
          </a:r>
          <a:r>
            <a:rPr lang="hu-HU" sz="2000" kern="1200" dirty="0" smtClean="0">
              <a:latin typeface="+mj-lt"/>
            </a:rPr>
            <a:t> között.</a:t>
          </a:r>
          <a:endParaRPr lang="hu-HU" sz="2000" kern="1200" dirty="0">
            <a:latin typeface="+mj-lt"/>
          </a:endParaRPr>
        </a:p>
      </dsp:txBody>
      <dsp:txXfrm>
        <a:off x="2710098" y="3105691"/>
        <a:ext cx="8322682" cy="2823356"/>
      </dsp:txXfrm>
    </dsp:sp>
    <dsp:sp modelId="{413C5B89-6D09-4CDE-BBCB-4312C7563E73}">
      <dsp:nvSpPr>
        <dsp:cNvPr id="0" name=""/>
        <dsp:cNvSpPr/>
      </dsp:nvSpPr>
      <dsp:spPr>
        <a:xfrm>
          <a:off x="2551066" y="5929048"/>
          <a:ext cx="8481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A8EF6-091C-4C55-A281-B2AF85B3075B}">
      <dsp:nvSpPr>
        <dsp:cNvPr id="0" name=""/>
        <dsp:cNvSpPr/>
      </dsp:nvSpPr>
      <dsp:spPr>
        <a:xfrm>
          <a:off x="0" y="0"/>
          <a:ext cx="11400290" cy="2827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2557B-9E3E-49E6-A618-69BFFFD90485}">
      <dsp:nvSpPr>
        <dsp:cNvPr id="0" name=""/>
        <dsp:cNvSpPr/>
      </dsp:nvSpPr>
      <dsp:spPr>
        <a:xfrm>
          <a:off x="345148" y="376949"/>
          <a:ext cx="2490696" cy="20732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385036-3293-45BF-B42F-5198DA61B71C}">
      <dsp:nvSpPr>
        <dsp:cNvPr id="0" name=""/>
        <dsp:cNvSpPr/>
      </dsp:nvSpPr>
      <dsp:spPr>
        <a:xfrm rot="10800000">
          <a:off x="345148" y="2827123"/>
          <a:ext cx="2490696" cy="34553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latin typeface="+mj-lt"/>
            </a:rPr>
            <a:t>Performative</a:t>
          </a:r>
          <a:r>
            <a:rPr lang="hu-HU" sz="1800" b="1" kern="1200" dirty="0" smtClean="0">
              <a:latin typeface="+mj-lt"/>
            </a:rPr>
            <a:t> </a:t>
          </a:r>
          <a:r>
            <a:rPr lang="hu-HU" sz="1800" b="1" kern="1200" dirty="0" err="1" smtClean="0">
              <a:latin typeface="+mj-lt"/>
            </a:rPr>
            <a:t>space</a:t>
          </a:r>
          <a:r>
            <a:rPr lang="hu-HU" sz="1800" b="1" kern="1200" dirty="0" smtClean="0">
              <a:latin typeface="+mj-lt"/>
            </a:rPr>
            <a:t/>
          </a:r>
          <a:br>
            <a:rPr lang="hu-HU" sz="1800" b="1" kern="1200" dirty="0" smtClean="0">
              <a:latin typeface="+mj-lt"/>
            </a:rPr>
          </a:br>
          <a:r>
            <a:rPr lang="hu-HU" sz="1800" b="1" kern="1200" dirty="0" smtClean="0">
              <a:latin typeface="+mj-lt"/>
            </a:rPr>
            <a:t/>
          </a:r>
          <a:br>
            <a:rPr lang="hu-HU" sz="1800" b="1" kern="1200" dirty="0" smtClean="0">
              <a:latin typeface="+mj-lt"/>
            </a:rPr>
          </a:br>
          <a:r>
            <a:rPr lang="hu-HU" sz="1800" b="1" kern="1200" dirty="0" smtClean="0">
              <a:latin typeface="+mj-lt"/>
            </a:rPr>
            <a:t>Alkotás helye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kern="1200" noProof="0" dirty="0" smtClean="0">
              <a:latin typeface="+mj-lt"/>
            </a:rPr>
            <a:t>Feladat: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kern="1200" noProof="0" dirty="0" smtClean="0">
              <a:latin typeface="+mj-lt"/>
            </a:rPr>
            <a:t>az emberek kreativitásának és az innovációnak az ösztönzése speciális eszközökkel, programokkal, foglalkozásokkal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>
            <a:latin typeface="+mj-lt"/>
          </a:endParaRPr>
        </a:p>
      </dsp:txBody>
      <dsp:txXfrm rot="10800000">
        <a:off x="421745" y="2827123"/>
        <a:ext cx="2337502" cy="3378775"/>
      </dsp:txXfrm>
    </dsp:sp>
    <dsp:sp modelId="{7FDCFD8B-EF4C-4C0A-8085-B517FE9BC34E}">
      <dsp:nvSpPr>
        <dsp:cNvPr id="0" name=""/>
        <dsp:cNvSpPr/>
      </dsp:nvSpPr>
      <dsp:spPr>
        <a:xfrm>
          <a:off x="3084914" y="376949"/>
          <a:ext cx="2490696" cy="20732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802BC9-CA1F-43B3-8167-438E91B7C426}">
      <dsp:nvSpPr>
        <dsp:cNvPr id="0" name=""/>
        <dsp:cNvSpPr/>
      </dsp:nvSpPr>
      <dsp:spPr>
        <a:xfrm rot="10800000">
          <a:off x="3084914" y="2827123"/>
          <a:ext cx="2490696" cy="34553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latin typeface="+mj-lt"/>
            </a:rPr>
            <a:t>Inspiration</a:t>
          </a:r>
          <a:r>
            <a:rPr lang="hu-HU" sz="1800" b="1" kern="1200" dirty="0" smtClean="0">
              <a:latin typeface="+mj-lt"/>
            </a:rPr>
            <a:t> </a:t>
          </a:r>
          <a:r>
            <a:rPr lang="hu-HU" sz="1800" b="1" kern="1200" dirty="0" err="1" smtClean="0">
              <a:latin typeface="+mj-lt"/>
            </a:rPr>
            <a:t>space</a:t>
          </a:r>
          <a:r>
            <a:rPr lang="hu-HU" sz="1800" b="1" kern="1200" dirty="0" smtClean="0">
              <a:latin typeface="+mj-lt"/>
            </a:rPr>
            <a:t/>
          </a:r>
          <a:br>
            <a:rPr lang="hu-HU" sz="1800" b="1" kern="1200" dirty="0" smtClean="0">
              <a:latin typeface="+mj-lt"/>
            </a:rPr>
          </a:br>
          <a:r>
            <a:rPr lang="hu-HU" sz="1800" b="1" kern="1200" dirty="0" smtClean="0">
              <a:latin typeface="+mj-lt"/>
            </a:rPr>
            <a:t/>
          </a:r>
          <a:br>
            <a:rPr lang="hu-HU" sz="1800" b="1" kern="1200" dirty="0" smtClean="0">
              <a:latin typeface="+mj-lt"/>
            </a:rPr>
          </a:br>
          <a:r>
            <a:rPr lang="hu-HU" sz="1800" b="1" kern="1200" dirty="0" smtClean="0">
              <a:latin typeface="+mj-lt"/>
            </a:rPr>
            <a:t>Inspiráció helye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kern="1200" dirty="0" smtClean="0">
              <a:latin typeface="+mj-lt"/>
            </a:rPr>
            <a:t>A könyvtár az információ, a források, az eszközök, a programok, a dizájn és tájékoztató elemek, illetve ezek lehető legszélesebb körű és kombinációjú kínálatával továbbgondolásra, alkotásra ösztönöz.</a:t>
          </a:r>
          <a:endParaRPr lang="en-GB" sz="1400" b="0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>
            <a:latin typeface="+mj-lt"/>
          </a:endParaRPr>
        </a:p>
      </dsp:txBody>
      <dsp:txXfrm rot="10800000">
        <a:off x="3161511" y="2827123"/>
        <a:ext cx="2337502" cy="3378775"/>
      </dsp:txXfrm>
    </dsp:sp>
    <dsp:sp modelId="{102D0687-78C6-4702-8010-084BF5B52959}">
      <dsp:nvSpPr>
        <dsp:cNvPr id="0" name=""/>
        <dsp:cNvSpPr/>
      </dsp:nvSpPr>
      <dsp:spPr>
        <a:xfrm>
          <a:off x="5824679" y="376949"/>
          <a:ext cx="2490696" cy="20732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956CA14-3E72-4726-835C-4738B8899667}">
      <dsp:nvSpPr>
        <dsp:cNvPr id="0" name=""/>
        <dsp:cNvSpPr/>
      </dsp:nvSpPr>
      <dsp:spPr>
        <a:xfrm rot="10800000">
          <a:off x="5824679" y="2827123"/>
          <a:ext cx="2490696" cy="34553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latin typeface="+mj-lt"/>
            </a:rPr>
            <a:t>Learning</a:t>
          </a:r>
          <a:r>
            <a:rPr lang="hu-HU" sz="1800" b="1" kern="1200" dirty="0" smtClean="0">
              <a:latin typeface="+mj-lt"/>
            </a:rPr>
            <a:t> </a:t>
          </a:r>
          <a:r>
            <a:rPr lang="hu-HU" sz="1800" b="1" kern="1200" dirty="0" err="1" smtClean="0">
              <a:latin typeface="+mj-lt"/>
            </a:rPr>
            <a:t>space</a:t>
          </a:r>
          <a:r>
            <a:rPr lang="hu-HU" sz="1800" b="1" kern="1200" dirty="0" smtClean="0">
              <a:latin typeface="+mj-lt"/>
            </a:rPr>
            <a:t/>
          </a:r>
          <a:br>
            <a:rPr lang="hu-HU" sz="1800" b="1" kern="1200" dirty="0" smtClean="0">
              <a:latin typeface="+mj-lt"/>
            </a:rPr>
          </a:br>
          <a:r>
            <a:rPr lang="hu-HU" sz="1800" b="1" kern="1200" dirty="0" smtClean="0">
              <a:latin typeface="+mj-lt"/>
            </a:rPr>
            <a:t/>
          </a:r>
          <a:br>
            <a:rPr lang="hu-HU" sz="1800" b="1" kern="1200" dirty="0" smtClean="0">
              <a:latin typeface="+mj-lt"/>
            </a:rPr>
          </a:br>
          <a:r>
            <a:rPr lang="hu-HU" sz="1800" b="1" kern="1200" dirty="0" smtClean="0">
              <a:latin typeface="+mj-lt"/>
            </a:rPr>
            <a:t>Tanulás helye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kern="1200" noProof="0" dirty="0" smtClean="0">
              <a:latin typeface="+mj-lt"/>
            </a:rPr>
            <a:t>A könyvtár mint dedikált helyszín a nem formális és informális tanulás, </a:t>
          </a:r>
          <a:br>
            <a:rPr lang="hu-HU" sz="1400" b="0" kern="1200" noProof="0" dirty="0" smtClean="0">
              <a:latin typeface="+mj-lt"/>
            </a:rPr>
          </a:br>
          <a:r>
            <a:rPr lang="hu-HU" sz="1400" b="0" kern="1200" noProof="0" dirty="0" smtClean="0">
              <a:latin typeface="+mj-lt"/>
            </a:rPr>
            <a:t>az </a:t>
          </a:r>
          <a:r>
            <a:rPr lang="hu-HU" sz="1400" b="0" kern="1200" noProof="0" dirty="0" err="1" smtClean="0">
              <a:latin typeface="+mj-lt"/>
            </a:rPr>
            <a:t>e-learning</a:t>
          </a:r>
          <a:r>
            <a:rPr lang="hu-HU" sz="1400" b="0" kern="1200" noProof="0" dirty="0" smtClean="0">
              <a:latin typeface="+mj-lt"/>
            </a:rPr>
            <a:t>, </a:t>
          </a:r>
          <a:br>
            <a:rPr lang="hu-HU" sz="1400" b="0" kern="1200" noProof="0" dirty="0" smtClean="0">
              <a:latin typeface="+mj-lt"/>
            </a:rPr>
          </a:br>
          <a:r>
            <a:rPr lang="hu-HU" sz="1400" b="0" kern="1200" noProof="0" dirty="0" smtClean="0">
              <a:latin typeface="+mj-lt"/>
            </a:rPr>
            <a:t>a projekttevékenység, </a:t>
          </a:r>
          <a:br>
            <a:rPr lang="hu-HU" sz="1400" b="0" kern="1200" noProof="0" dirty="0" smtClean="0">
              <a:latin typeface="+mj-lt"/>
            </a:rPr>
          </a:br>
          <a:r>
            <a:rPr lang="hu-HU" sz="1400" b="0" kern="1200" noProof="0" dirty="0" smtClean="0">
              <a:latin typeface="+mj-lt"/>
            </a:rPr>
            <a:t>a csapatmunka számára.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800" b="1" kern="1200" dirty="0">
            <a:latin typeface="+mj-lt"/>
          </a:endParaRPr>
        </a:p>
      </dsp:txBody>
      <dsp:txXfrm rot="10800000">
        <a:off x="5901276" y="2827123"/>
        <a:ext cx="2337502" cy="3378775"/>
      </dsp:txXfrm>
    </dsp:sp>
    <dsp:sp modelId="{1B622713-B171-4244-8497-6028FBF90477}">
      <dsp:nvSpPr>
        <dsp:cNvPr id="0" name=""/>
        <dsp:cNvSpPr/>
      </dsp:nvSpPr>
      <dsp:spPr>
        <a:xfrm>
          <a:off x="8564445" y="376949"/>
          <a:ext cx="2490696" cy="20732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7A0D0A-3FA0-4761-8A09-96380BD08D61}">
      <dsp:nvSpPr>
        <dsp:cNvPr id="0" name=""/>
        <dsp:cNvSpPr/>
      </dsp:nvSpPr>
      <dsp:spPr>
        <a:xfrm rot="10800000">
          <a:off x="8564445" y="2827123"/>
          <a:ext cx="2490696" cy="34553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noProof="0" dirty="0" smtClean="0">
              <a:latin typeface="+mj-lt"/>
            </a:rPr>
            <a:t>Meeting </a:t>
          </a:r>
          <a:r>
            <a:rPr lang="hu-HU" sz="1800" b="1" kern="1200" noProof="0" dirty="0" err="1" smtClean="0">
              <a:latin typeface="+mj-lt"/>
            </a:rPr>
            <a:t>space</a:t>
          </a:r>
          <a:r>
            <a:rPr lang="hu-HU" sz="1800" b="1" kern="1200" noProof="0" dirty="0" smtClean="0">
              <a:latin typeface="+mj-lt"/>
            </a:rPr>
            <a:t/>
          </a:r>
          <a:br>
            <a:rPr lang="hu-HU" sz="1800" b="1" kern="1200" noProof="0" dirty="0" smtClean="0">
              <a:latin typeface="+mj-lt"/>
            </a:rPr>
          </a:br>
          <a:r>
            <a:rPr lang="hu-HU" sz="1800" b="1" kern="1200" noProof="0" dirty="0" smtClean="0">
              <a:latin typeface="+mj-lt"/>
            </a:rPr>
            <a:t/>
          </a:r>
          <a:br>
            <a:rPr lang="hu-HU" sz="1800" b="1" kern="1200" noProof="0" dirty="0" smtClean="0">
              <a:latin typeface="+mj-lt"/>
            </a:rPr>
          </a:br>
          <a:r>
            <a:rPr lang="hu-HU" sz="1800" b="1" kern="1200" noProof="0" dirty="0" smtClean="0">
              <a:latin typeface="+mj-lt"/>
            </a:rPr>
            <a:t>Találkozások helye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kern="1200" noProof="0" dirty="0" smtClean="0">
              <a:latin typeface="+mj-lt"/>
            </a:rPr>
            <a:t>A könyvtár a különböző társadalmi csoportok potenciális találkozóhelye.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kern="1200" noProof="0" dirty="0" smtClean="0">
              <a:latin typeface="+mj-lt"/>
            </a:rPr>
            <a:t>A kulcsszó: a részvétel.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0" kern="1200" noProof="0" dirty="0" smtClean="0">
              <a:latin typeface="+mj-lt"/>
            </a:rPr>
            <a:t>A cél a kapcsolatok építése és erősítése, </a:t>
          </a:r>
          <a:br>
            <a:rPr lang="hu-HU" sz="1400" b="0" kern="1200" noProof="0" dirty="0" smtClean="0">
              <a:latin typeface="+mj-lt"/>
            </a:rPr>
          </a:br>
          <a:r>
            <a:rPr lang="hu-HU" sz="1400" b="0" kern="1200" noProof="0" dirty="0" smtClean="0">
              <a:latin typeface="+mj-lt"/>
            </a:rPr>
            <a:t>a közösségépítés és közösségformálás, valamint a társadalmi kohézió erősítése.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400" b="1" kern="1200" noProof="0" dirty="0">
            <a:latin typeface="+mj-lt"/>
          </a:endParaRPr>
        </a:p>
      </dsp:txBody>
      <dsp:txXfrm rot="10800000">
        <a:off x="8641042" y="2827123"/>
        <a:ext cx="2337502" cy="33787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D85AB-BC77-4973-89AB-93652EB03180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latin typeface="+mj-lt"/>
            </a:rPr>
            <a:t>meghallgatás</a:t>
          </a:r>
          <a:endParaRPr lang="hu-HU" sz="2000" b="1" kern="1200" dirty="0">
            <a:latin typeface="+mj-lt"/>
          </a:endParaRPr>
        </a:p>
      </dsp:txBody>
      <dsp:txXfrm>
        <a:off x="4280746" y="1316736"/>
        <a:ext cx="1625600" cy="1354666"/>
      </dsp:txXfrm>
    </dsp:sp>
    <dsp:sp modelId="{A91439DA-96BD-4018-AB53-CD900BBBB5B1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latin typeface="+mj-lt"/>
            </a:rPr>
            <a:t>megkérdezés</a:t>
          </a:r>
          <a:endParaRPr lang="hu-HU" sz="2000" b="1" kern="1200" dirty="0">
            <a:latin typeface="+mj-lt"/>
          </a:endParaRPr>
        </a:p>
      </dsp:txBody>
      <dsp:txXfrm>
        <a:off x="2871893" y="3467946"/>
        <a:ext cx="2438400" cy="1192106"/>
      </dsp:txXfrm>
    </dsp:sp>
    <dsp:sp modelId="{734FFFBC-C129-47BF-9996-1B539588812F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latin typeface="+mj-lt"/>
            </a:rPr>
            <a:t>megfigyelés</a:t>
          </a:r>
          <a:endParaRPr lang="hu-HU" sz="2000" b="1" kern="1200" dirty="0">
            <a:latin typeface="+mj-lt"/>
          </a:endParaRPr>
        </a:p>
      </dsp:txBody>
      <dsp:txXfrm>
        <a:off x="2221653" y="1316736"/>
        <a:ext cx="1625600" cy="1354666"/>
      </dsp:txXfrm>
    </dsp:sp>
    <dsp:sp modelId="{E03D5DD1-0582-4814-B10E-57C5F65D5983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35C2F-7F29-412B-A9F8-F951C4934FE9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6DB3C-BFEA-44AE-909E-D64CC0520220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64F6C-1A77-4293-856D-D0DF0B82DB25}">
      <dsp:nvSpPr>
        <dsp:cNvPr id="0" name=""/>
        <dsp:cNvSpPr/>
      </dsp:nvSpPr>
      <dsp:spPr>
        <a:xfrm rot="16200000">
          <a:off x="491211" y="-491211"/>
          <a:ext cx="2063438" cy="30458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latin typeface="+mj-lt"/>
            </a:rPr>
            <a:t>közösségi szellem</a:t>
          </a:r>
          <a:endParaRPr lang="hu-HU" sz="1800" kern="1200" dirty="0">
            <a:latin typeface="+mj-lt"/>
          </a:endParaRPr>
        </a:p>
      </dsp:txBody>
      <dsp:txXfrm rot="5400000">
        <a:off x="0" y="0"/>
        <a:ext cx="3045860" cy="1547578"/>
      </dsp:txXfrm>
    </dsp:sp>
    <dsp:sp modelId="{C0C4C3A4-572D-4609-A351-831E807EC669}">
      <dsp:nvSpPr>
        <dsp:cNvPr id="0" name=""/>
        <dsp:cNvSpPr/>
      </dsp:nvSpPr>
      <dsp:spPr>
        <a:xfrm>
          <a:off x="3045860" y="0"/>
          <a:ext cx="3045860" cy="206343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latin typeface="+mj-lt"/>
            </a:rPr>
            <a:t>a használat és a térhez kapcsolódó tevékenységek</a:t>
          </a:r>
          <a:endParaRPr lang="hu-HU" sz="1800" kern="1200" dirty="0">
            <a:latin typeface="+mj-lt"/>
          </a:endParaRPr>
        </a:p>
      </dsp:txBody>
      <dsp:txXfrm>
        <a:off x="3045860" y="0"/>
        <a:ext cx="3045860" cy="1547578"/>
      </dsp:txXfrm>
    </dsp:sp>
    <dsp:sp modelId="{C28E1FDB-BEBC-464C-9A2A-355CFFF312AD}">
      <dsp:nvSpPr>
        <dsp:cNvPr id="0" name=""/>
        <dsp:cNvSpPr/>
      </dsp:nvSpPr>
      <dsp:spPr>
        <a:xfrm rot="10800000">
          <a:off x="0" y="2063438"/>
          <a:ext cx="3045860" cy="206343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b="1" kern="1200" dirty="0" smtClean="0">
              <a:latin typeface="+mj-lt"/>
            </a:rPr>
            <a:t>milyen könnyen megközelíthető, illetve milyen kapcsolatban áll környezetével</a:t>
          </a:r>
          <a:endParaRPr lang="hu-HU" sz="1600" kern="1200" dirty="0">
            <a:latin typeface="+mj-lt"/>
          </a:endParaRPr>
        </a:p>
      </dsp:txBody>
      <dsp:txXfrm rot="10800000">
        <a:off x="0" y="2579298"/>
        <a:ext cx="3045860" cy="1547578"/>
      </dsp:txXfrm>
    </dsp:sp>
    <dsp:sp modelId="{D99D24C1-9548-4C86-BC0B-62E283CCDDE2}">
      <dsp:nvSpPr>
        <dsp:cNvPr id="0" name=""/>
        <dsp:cNvSpPr/>
      </dsp:nvSpPr>
      <dsp:spPr>
        <a:xfrm rot="5400000">
          <a:off x="3537072" y="1572227"/>
          <a:ext cx="2063438" cy="30458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latin typeface="+mj-lt"/>
            </a:rPr>
            <a:t>összkép, kényelem</a:t>
          </a:r>
          <a:endParaRPr lang="hu-HU" sz="1800" b="1" kern="1200" dirty="0">
            <a:latin typeface="+mj-lt"/>
          </a:endParaRPr>
        </a:p>
      </dsp:txBody>
      <dsp:txXfrm rot="-5400000">
        <a:off x="3045861" y="2579298"/>
        <a:ext cx="3045860" cy="1547578"/>
      </dsp:txXfrm>
    </dsp:sp>
    <dsp:sp modelId="{F1788A32-EEAB-4D6F-87AA-AFC3C5635FD5}">
      <dsp:nvSpPr>
        <dsp:cNvPr id="0" name=""/>
        <dsp:cNvSpPr/>
      </dsp:nvSpPr>
      <dsp:spPr>
        <a:xfrm>
          <a:off x="2132102" y="1547578"/>
          <a:ext cx="1827516" cy="103171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400" kern="1200"/>
        </a:p>
      </dsp:txBody>
      <dsp:txXfrm>
        <a:off x="2182466" y="1597942"/>
        <a:ext cx="1726788" cy="930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2BC03-69CF-4609-8984-21F7599910E9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DF35D-2B90-438F-88A4-6FB91EF4BB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3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Előadásomban arról</a:t>
            </a:r>
            <a:r>
              <a:rPr lang="hu-HU" baseline="0" dirty="0" smtClean="0"/>
              <a:t> szeretnék beszélni, hogy milyen szerepet játszhatnak a könyvtárak a közösségi, társadalmi jól-létben.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DF35D-2B90-438F-88A4-6FB91EF4BB6A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215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</a:t>
            </a:r>
            <a:r>
              <a:rPr lang="hu-HU" dirty="0" err="1" smtClean="0"/>
              <a:t>oldenburgi</a:t>
            </a:r>
            <a:r>
              <a:rPr lang="hu-HU" dirty="0" smtClean="0"/>
              <a:t> harmadik hely fogalmát először James</a:t>
            </a:r>
            <a:r>
              <a:rPr lang="hu-HU" baseline="0" dirty="0" smtClean="0"/>
              <a:t> Paul </a:t>
            </a:r>
            <a:r>
              <a:rPr lang="hu-HU" baseline="0" dirty="0" err="1" smtClean="0"/>
              <a:t>Gee</a:t>
            </a:r>
            <a:r>
              <a:rPr lang="hu-HU" baseline="0" dirty="0" smtClean="0"/>
              <a:t> amerikai nyelvész fejlesztette tovább, aki már ún. affinitás terekről beszélt, azaz olyan akár virtuális helyekről, ahol informális tanulás történik – mint például a könyvtárakban. Peschl és Fundneider pedig az enabling </a:t>
            </a:r>
            <a:r>
              <a:rPr lang="hu-HU" baseline="0" dirty="0" err="1" smtClean="0"/>
              <a:t>place</a:t>
            </a:r>
            <a:r>
              <a:rPr lang="hu-HU" baseline="0" dirty="0" smtClean="0"/>
              <a:t>, vagyis a lehetőségek helyének fogalmát vezette be: ezek olyan helyek, amelyek kialakítása, dizájnja, bútorai, eszközei és működése is a kreatív alkotást, együttműködést, új tudás közös létrehozását segíti.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740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dán kollégák funkció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alapú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rendszerében 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könyvtár az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alkotás helyeként (</a:t>
            </a:r>
            <a:r>
              <a:rPr lang="hu-H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performative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space)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az 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inspiráció helyeként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inspiration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space), a 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tanulás helyeként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space), valamint a 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találkozások helyeként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(meeting space) jelenik meg.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0EEDA-A4CD-47FE-987D-4F2FFF7C8600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664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De hogyan</a:t>
            </a:r>
            <a:r>
              <a:rPr lang="hu-HU" baseline="0" dirty="0" smtClean="0"/>
              <a:t> hozhatunk létre sikeres közösségi </a:t>
            </a:r>
            <a:r>
              <a:rPr lang="hu-HU" baseline="0" dirty="0" smtClean="0"/>
              <a:t>tereket egy könyvtárban? Erre egy lehetséges eszköz a placemaking.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0256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Mielőtt </a:t>
            </a:r>
            <a:r>
              <a:rPr lang="hu-HU" dirty="0" smtClean="0"/>
              <a:t>azonban rátérek </a:t>
            </a:r>
            <a:r>
              <a:rPr lang="hu-HU" dirty="0" smtClean="0"/>
              <a:t>a placemaking</a:t>
            </a:r>
            <a:r>
              <a:rPr lang="hu-HU" baseline="0" dirty="0" smtClean="0"/>
              <a:t> témájára ismerkedjünk meg még egy fogalommal, a köztér fogalmával! A köztér </a:t>
            </a:r>
            <a:r>
              <a:rPr lang="hu-HU" baseline="0" dirty="0" err="1" smtClean="0"/>
              <a:t>Neel</a:t>
            </a:r>
            <a:r>
              <a:rPr lang="hu-HU" baseline="0" dirty="0" smtClean="0"/>
              <a:t> amerikai szociológus szerint minden olyan terület, amely nyitott és elérhető a társadalom minden tagja számára. </a:t>
            </a:r>
            <a:r>
              <a:rPr lang="hu-HU" baseline="0" dirty="0" err="1" smtClean="0"/>
              <a:t>Neel</a:t>
            </a:r>
            <a:r>
              <a:rPr lang="hu-HU" baseline="0" dirty="0" smtClean="0"/>
              <a:t> szerint köztérnek számítanak a közkönyvtárak is, hiszen alapvető egyéni és közösségi igényeket elégítenek ki, közfinanszírozásból épülnek és lehetővé teszik az egyén részvételét a közéletben, a közösség életében. A jó köztér érzékeny, mert használói igényeire válaszol, demokratikus, mert minden ember számára elérhető és jelentéssel teli, mert az emberek, a használók kapcsolatot tudnak vele kialakítani.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2356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placemaking</a:t>
            </a:r>
            <a:r>
              <a:rPr lang="hu-HU" baseline="0" dirty="0" smtClean="0"/>
              <a:t> </a:t>
            </a:r>
            <a:r>
              <a:rPr lang="hu-HU" dirty="0" smtClean="0"/>
              <a:t>egy urbanisztikai,</a:t>
            </a:r>
            <a:r>
              <a:rPr lang="hu-HU" baseline="0" dirty="0" smtClean="0"/>
              <a:t> építészeti fogalom, s többféle magyar megfelelőjével is találkozhatunk. A placemaking a legegyszerűbb megközelítésben a helyi közösség által formált, vonzó közösségi terek létrehozását jelenti egy településen. Kialakulása William Whyte amerikai urbanista munkássága nyomán indult el. Whyte az 1970-es években azt vizsgálta New Yorkban, hogy mitől jó egy köztér, s hogyan lehet jól működő, az emberek által szívesen használt köztereket létrehozni. Megfigyelte, hogy kik, mire és hogyan használják az egyes tereket a nap különböző időszakaiban, s interjúkat készített a lakosokkal a terek adottságairól vagy éppen hiányairól. Kutatásai eredményeit könyvben és filmen örökítette meg.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7256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Whyte azt találta, hogy az embereket elsősorban a többiek jelenléte vonzza egy köztérre, illetve az olyan tényezők,</a:t>
            </a:r>
            <a:r>
              <a:rPr lang="hu-HU" baseline="0" dirty="0" smtClean="0"/>
              <a:t> mint az ülőhelyek száma, a napfény és az árnyék… Whyte kutatásai alapján a sikeres köztéren magas a 2-3 fős csoportok aránya, nagy számban vannak nők, sokféle korcsoport jelenik meg a nap különböző időszakaiban, sokféle tevékenység végzésére van lehetőség és a sikeres köztéren magas a szeretet-megnyilvánulások száma.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845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Whyte kutatásai</a:t>
            </a:r>
            <a:r>
              <a:rPr lang="hu-HU" baseline="0" dirty="0" smtClean="0"/>
              <a:t> nyomán jött létre 1975-ben New Yorkban a PPS elnevezésű civil szervezet, amely folytatta a sikeres közösségi terekkel, helyekkel kapcsolatos kutatásokat, s amely az 1990-es évek óta használja tudatosan a placemaking, a közösségi téralkotás fogalmát.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192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placemaking</a:t>
            </a:r>
            <a:r>
              <a:rPr lang="hu-HU" baseline="0" dirty="0" smtClean="0"/>
              <a:t> egy olyan közös munkát jelent, amelyben a közösség tagjai együtt tervezik és töltik meg élettel a közterületeket; egy olyan filozófia, amely arra ösztönzi az embereket, hogy 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280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placemaking egy</a:t>
            </a:r>
            <a:r>
              <a:rPr lang="hu-HU" baseline="0" dirty="0" smtClean="0"/>
              <a:t> filozófia és egy folyamat egyszerre, amelynek fő eszközei a megfigyelés, a meghallgatás és a megkérdezés. Ezeket az eszközöket arra használjuk, hogy megértsük az egyén és a közösség elvárásait az adott térrel, illetve használatával kapcsolatban, majd…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718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PPS szerint a jó köztér…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199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De előbb nézzük, mit is értünk a jól-lét, a </a:t>
            </a:r>
            <a:r>
              <a:rPr lang="hu-HU" dirty="0" err="1" smtClean="0"/>
              <a:t>well-being</a:t>
            </a:r>
            <a:r>
              <a:rPr lang="hu-HU" dirty="0" smtClean="0"/>
              <a:t> fogalmán! A Minnesotai egyetem kutatói</a:t>
            </a:r>
            <a:r>
              <a:rPr lang="hu-HU" baseline="0" dirty="0" smtClean="0"/>
              <a:t> szerint a közösségi jóllét … Ennek legfontosabb elemei a 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DF35D-2B90-438F-88A4-6FB91EF4BB6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108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működhet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placemaking 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közösségvezérelt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könyvtárban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B2F23-F940-4FDA-90FF-6B9A6048F7B8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1550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B2F23-F940-4FDA-90FF-6B9A6048F7B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7682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B2F23-F940-4FDA-90FF-6B9A6048F7B8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171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B2F23-F940-4FDA-90FF-6B9A6048F7B8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4275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hogy hogyan kezdjünk neki a munkának?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B2F23-F940-4FDA-90FF-6B9A6048F7B8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290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0EEDA-A4CD-47FE-987D-4F2FFF7C8600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1912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0EEDA-A4CD-47FE-987D-4F2FFF7C8600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3895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három, jóllétet biztosító</a:t>
            </a:r>
            <a:r>
              <a:rPr lang="hu-HU" baseline="0" dirty="0" smtClean="0"/>
              <a:t> elem közül én most a másodikkal, az infrastruktúrával szeretnék foglalkozni, azaz azzal, hogy a jólléthez szükségesek a közösségi szükségleteknek megfelelő fizikai terek és szolgáltatások. Hiszen az infrastruktúra segítheti a … és támogathatja 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DF35D-2B90-438F-88A4-6FB91EF4BB6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143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Folytassuk ezen a vonalon és vizsgáljuk meg </a:t>
            </a:r>
            <a:r>
              <a:rPr lang="hu-HU" baseline="0" dirty="0" smtClean="0"/>
              <a:t>a </a:t>
            </a:r>
            <a:r>
              <a:rPr lang="hu-HU" baseline="0" dirty="0" smtClean="0"/>
              <a:t>könyvtár és a szolgált közösség viszonyát!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baseline="0" dirty="0" smtClean="0"/>
              <a:t>Bebizonyosodott, hogy a 21. században a sikeres könyvtár kulcsa </a:t>
            </a:r>
            <a:r>
              <a:rPr lang="hu-HU" b="1" baseline="0" dirty="0" smtClean="0"/>
              <a:t>a </a:t>
            </a:r>
            <a:r>
              <a:rPr lang="hu-HU" b="1" i="1" baseline="0" dirty="0" smtClean="0"/>
              <a:t>közösségi </a:t>
            </a:r>
            <a:r>
              <a:rPr lang="hu-HU" b="1" baseline="0" dirty="0" smtClean="0"/>
              <a:t>kifejezésben keresendő. </a:t>
            </a:r>
            <a:r>
              <a:rPr lang="hu-HU" b="1" dirty="0" smtClean="0"/>
              <a:t>Az, hogy </a:t>
            </a:r>
            <a:r>
              <a:rPr lang="hu-HU" b="1" baseline="0" dirty="0" smtClean="0"/>
              <a:t>egy </a:t>
            </a:r>
            <a:r>
              <a:rPr lang="hu-HU" b="1" baseline="0" dirty="0" smtClean="0"/>
              <a:t>könyvtár valóban az adott közösség meghatározó helyévé tud-e </a:t>
            </a:r>
            <a:r>
              <a:rPr lang="hu-HU" b="1" baseline="0" dirty="0" smtClean="0"/>
              <a:t>válni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 többek között a könyvtár földrajzi elhelyezkedésétől, fizikai jelenlététől, s függ attól is, hogy van-e valós társadalmi (politikai) szándék, támogatás, amely biztosítja, hogy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mint közszolgáltató intézmény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valamennyi állampolgár számára rendelkezésre tudjon állni. Mindezeken felül pedig függ attól is, hogy a könyvtár és felhasználói, a könyvtár vezetése, illetve politikai és társadalmi környezete milyen aktív együtthatásban tud kooperálni.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0EEDA-A4CD-47FE-987D-4F2FFF7C8600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5762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közkönyvtár a XXI. század elejére egy sokszínű funkcionalitást, feladatrendszert magáénak tudó, számos szakpolitikai terület céljainak elérését támogatni tudó, a társadalom minden szintjét és csoportját kiszolgálni képes komplex intézménnyé vált. </a:t>
            </a:r>
            <a:r>
              <a:rPr lang="hu-HU" baseline="0" dirty="0" smtClean="0"/>
              <a:t>A sikeres könyvtár ma már nem pusztán felhasználó-barát, hanem a szolgált közösség szükségleteire, igényeire és elvárásaira reagáló, működését és szolgáltatásait nem csak a közösséghez, hanem </a:t>
            </a:r>
            <a:r>
              <a:rPr lang="hu-HU" b="1" baseline="0" dirty="0" smtClean="0"/>
              <a:t>velük együtt </a:t>
            </a:r>
            <a:r>
              <a:rPr lang="hu-HU" baseline="0" dirty="0" smtClean="0"/>
              <a:t>igazító, alakító intézménnyé vált.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Ahhoz azonban, hogy XXI. századi küldetésének meg tudjon felelni, minden eddiginél hatékonyabban, proaktívabban kell alakítania szolgáltatásrendszerét, s ezzel párhuzamosan fizikai tereit is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a szolgált közösség egyre aktívabb bevonásával. Erről szól a közösségvezérelt könyvtár működési és szolgáltatási modellje. 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0EEDA-A4CD-47FE-987D-4F2FFF7C8600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9266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hu-HU" sz="1200" dirty="0" smtClean="0">
                <a:latin typeface="Georgia" panose="02040502050405020303" pitchFamily="18" charset="0"/>
              </a:rPr>
              <a:t>A közösségvezérelt működés, szolgáltatás </a:t>
            </a:r>
            <a:r>
              <a:rPr lang="hu-HU" sz="1200" b="1" dirty="0" smtClean="0">
                <a:latin typeface="Georgia" panose="02040502050405020303" pitchFamily="18" charset="0"/>
              </a:rPr>
              <a:t>a közösség tagjaival való kapcsolatot, konzultációt és folyamatos együttműködést jelen</a:t>
            </a:r>
            <a:r>
              <a:rPr lang="hu-HU" sz="1200" dirty="0" smtClean="0">
                <a:latin typeface="Georgia" panose="02040502050405020303" pitchFamily="18" charset="0"/>
              </a:rPr>
              <a:t>t</a:t>
            </a:r>
            <a:r>
              <a:rPr lang="hu-HU" sz="1200" baseline="0" dirty="0" smtClean="0">
                <a:latin typeface="Georgia" panose="02040502050405020303" pitchFamily="18" charset="0"/>
              </a:rPr>
              <a:t> </a:t>
            </a:r>
            <a:r>
              <a:rPr lang="hu-HU" sz="1200" dirty="0" smtClean="0">
                <a:latin typeface="Georgia" panose="02040502050405020303" pitchFamily="18" charset="0"/>
              </a:rPr>
              <a:t>annak érdekében, hogy </a:t>
            </a:r>
            <a:r>
              <a:rPr lang="hu-HU" sz="1200" b="1" dirty="0" smtClean="0">
                <a:latin typeface="Georgia" panose="02040502050405020303" pitchFamily="18" charset="0"/>
              </a:rPr>
              <a:t>a könyvtár megismerje és megértse a közösség szükségleteit</a:t>
            </a:r>
            <a:r>
              <a:rPr lang="hu-HU" sz="1200" dirty="0" smtClean="0">
                <a:latin typeface="Georgia" panose="02040502050405020303" pitchFamily="18" charset="0"/>
              </a:rPr>
              <a:t>, s azokat a </a:t>
            </a:r>
            <a:r>
              <a:rPr lang="hu-HU" sz="1200" b="1" dirty="0" smtClean="0">
                <a:latin typeface="Georgia" panose="02040502050405020303" pitchFamily="18" charset="0"/>
              </a:rPr>
              <a:t>könyvtári tevékenységek alapjául </a:t>
            </a:r>
            <a:r>
              <a:rPr lang="hu-HU" sz="1200" dirty="0" smtClean="0">
                <a:latin typeface="Georgia" panose="02040502050405020303" pitchFamily="18" charset="0"/>
              </a:rPr>
              <a:t>tudja tenni. A </a:t>
            </a:r>
            <a:r>
              <a:rPr lang="hu-HU" sz="1200" b="1" dirty="0" smtClean="0">
                <a:latin typeface="Georgia" panose="02040502050405020303" pitchFamily="18" charset="0"/>
              </a:rPr>
              <a:t>közösségvezérelt elven </a:t>
            </a:r>
            <a:r>
              <a:rPr lang="hu-HU" sz="1200" dirty="0" smtClean="0">
                <a:latin typeface="Georgia" panose="02040502050405020303" pitchFamily="18" charset="0"/>
              </a:rPr>
              <a:t>működő közkönyvtár olyan közintézményként tud működni egy település életében, amelynek </a:t>
            </a:r>
            <a:r>
              <a:rPr lang="hu-HU" sz="1200" b="1" dirty="0" smtClean="0">
                <a:latin typeface="Georgia" panose="02040502050405020303" pitchFamily="18" charset="0"/>
              </a:rPr>
              <a:t>hatásai messze túlnyúlnak fizikai valóságán</a:t>
            </a:r>
            <a:r>
              <a:rPr lang="hu-HU" sz="1200" dirty="0" smtClean="0">
                <a:latin typeface="Georgia" panose="02040502050405020303" pitchFamily="18" charset="0"/>
              </a:rPr>
              <a:t>, de amelynek sikeres működéséhez elengedhetetlenül szükséges a </a:t>
            </a:r>
            <a:r>
              <a:rPr lang="hu-HU" sz="1200" b="1" dirty="0" smtClean="0">
                <a:latin typeface="Georgia" panose="02040502050405020303" pitchFamily="18" charset="0"/>
              </a:rPr>
              <a:t>fizika terek közösségi szemléletű újragondolása </a:t>
            </a:r>
            <a:r>
              <a:rPr lang="hu-HU" sz="1200" dirty="0" smtClean="0">
                <a:latin typeface="Georgia" panose="02040502050405020303" pitchFamily="18" charset="0"/>
              </a:rPr>
              <a:t>is. Így teremtve meg a kapcsolatot a szolgált helyi </a:t>
            </a:r>
            <a:r>
              <a:rPr lang="hu-HU" sz="1200" b="1" dirty="0" smtClean="0">
                <a:latin typeface="Georgia" panose="02040502050405020303" pitchFamily="18" charset="0"/>
              </a:rPr>
              <a:t>közösség</a:t>
            </a:r>
            <a:r>
              <a:rPr lang="hu-HU" sz="1200" dirty="0" smtClean="0">
                <a:latin typeface="Georgia" panose="02040502050405020303" pitchFamily="18" charset="0"/>
              </a:rPr>
              <a:t>, a könyvtári </a:t>
            </a:r>
            <a:r>
              <a:rPr lang="hu-HU" sz="1200" b="1" dirty="0" smtClean="0">
                <a:latin typeface="Georgia" panose="02040502050405020303" pitchFamily="18" charset="0"/>
              </a:rPr>
              <a:t>funkciók</a:t>
            </a:r>
            <a:r>
              <a:rPr lang="hu-HU" sz="1200" dirty="0" smtClean="0">
                <a:latin typeface="Georgia" panose="02040502050405020303" pitchFamily="18" charset="0"/>
              </a:rPr>
              <a:t> és feladatok, valamint a könyvtári </a:t>
            </a:r>
            <a:r>
              <a:rPr lang="hu-HU" sz="1200" b="1" dirty="0" smtClean="0">
                <a:latin typeface="Georgia" panose="02040502050405020303" pitchFamily="18" charset="0"/>
              </a:rPr>
              <a:t>terek</a:t>
            </a:r>
            <a:r>
              <a:rPr lang="hu-HU" sz="1200" dirty="0" smtClean="0">
                <a:latin typeface="Georgia" panose="02040502050405020303" pitchFamily="18" charset="0"/>
              </a:rPr>
              <a:t> között.</a:t>
            </a:r>
          </a:p>
          <a:p>
            <a:pPr lvl="0" algn="l"/>
            <a:endParaRPr lang="hu-HU" sz="1200" dirty="0" smtClean="0">
              <a:latin typeface="Georgia" panose="02040502050405020303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B2F23-F940-4FDA-90FF-6B9A6048F7B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744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könyvtár mint hely</a:t>
            </a:r>
            <a:r>
              <a:rPr lang="hu-HU" baseline="0" dirty="0" smtClean="0"/>
              <a:t> viszonylag új keletű fogalom: mindössze mintegy 20 éve jelent meg a szakirodalomban, mégpedig az 1990-es évek amerikai egyetemi könyvtáraiban megjelenő information commons, közösségi tanulóterek kialakulásához kapcsolódóan. Ezen tanulóterek újdonsága abban állt, hogy a szokásos, tradicionális könyvtári gyűjtemények, adatbázisok, szolgáltatások mellett lehetőséget biztosítottak a hallgatóknak a közös tanulásra, együttműködésre is. A másik újdonság 1995 körül jelentkezett, amikor e közös munka kapcsán – amelynek következtében egyre több időt töltöttek a diákok a könyvtárban – felmerült az étkezés igénye. Ez ellen a könyvtárosok eleinte minden eszközzel harcoltak, de a változás már megállíthatatlan volt. A könyvtár mint hely kifejezés először 1999-ben jelent meg a könyvtártudományi szakirodalomban. E szerint a könyvtár olyan hely…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2051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harmadik hely fogalma</a:t>
            </a:r>
            <a:r>
              <a:rPr lang="hu-HU" baseline="0" dirty="0" smtClean="0"/>
              <a:t> már bizonyára többeknek ismerős, s azt is tudjuk, hogy a közkönyvtárak is ún. harmadik helynek tekinthetők </a:t>
            </a:r>
            <a:r>
              <a:rPr lang="hu-HU" baseline="0" dirty="0" err="1" smtClean="0"/>
              <a:t>Oldenbug</a:t>
            </a:r>
            <a:r>
              <a:rPr lang="hu-HU" baseline="0" dirty="0" smtClean="0"/>
              <a:t> nyomán - nem említette híressé vált 1989-es könyvében még a könyvtárakat. Ennek egyszerű okát épp az imént láthattuk: 30 évvel ezelőtt a könyvtárak még nem is működtek harmadik helyként.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4C93-FE21-44A6-8E24-521EB0141154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33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48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689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921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110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5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612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237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411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542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41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418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8729448-2DB6-41CE-AC51-6669F96CC3A5}" type="datetimeFigureOut">
              <a:rPr lang="hu-HU" smtClean="0"/>
              <a:t>2018. 07. 04.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2671B21-0785-4032-9CD3-093FC28939A9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04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_-nBr2MuBk&amp;t=45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600" b="1" dirty="0" smtClean="0"/>
              <a:t>A könyvtár szerepe és lehetőségei a közösségi jól-létben</a:t>
            </a:r>
            <a:endParaRPr lang="hu-HU" sz="66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68954"/>
          </a:xfrm>
        </p:spPr>
        <p:txBody>
          <a:bodyPr>
            <a:normAutofit fontScale="92500" lnSpcReduction="20000"/>
          </a:bodyPr>
          <a:lstStyle/>
          <a:p>
            <a:endParaRPr lang="hu-HU" dirty="0" smtClean="0"/>
          </a:p>
          <a:p>
            <a:r>
              <a:rPr lang="hu-HU" b="1" dirty="0" smtClean="0"/>
              <a:t>MKE 50. </a:t>
            </a:r>
            <a:r>
              <a:rPr lang="hu-HU" b="1" dirty="0"/>
              <a:t>Vándorgyűlés </a:t>
            </a:r>
            <a:r>
              <a:rPr lang="hu-HU" b="1" dirty="0" smtClean="0"/>
              <a:t>/ </a:t>
            </a:r>
            <a:r>
              <a:rPr lang="hu-HU" b="1" dirty="0"/>
              <a:t>Keszthely, 2018. július 5.</a:t>
            </a:r>
          </a:p>
          <a:p>
            <a:endParaRPr lang="hu-HU" b="1" dirty="0"/>
          </a:p>
          <a:p>
            <a:pPr algn="r"/>
            <a:r>
              <a:rPr lang="hu-HU" b="1" cap="none" dirty="0" smtClean="0"/>
              <a:t>Kovácsné Koreny Ágnes</a:t>
            </a:r>
            <a:endParaRPr lang="hu-HU" b="1" cap="none" dirty="0" smtClean="0"/>
          </a:p>
        </p:txBody>
      </p:sp>
    </p:spTree>
    <p:extLst>
      <p:ext uri="{BB962C8B-B14F-4D97-AF65-F5344CB8AC3E}">
        <p14:creationId xmlns:p14="http://schemas.microsoft.com/office/powerpoint/2010/main" val="10670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4375" y="286603"/>
            <a:ext cx="10441305" cy="1450757"/>
          </a:xfrm>
        </p:spPr>
        <p:txBody>
          <a:bodyPr anchor="ctr"/>
          <a:lstStyle/>
          <a:p>
            <a:r>
              <a:rPr lang="hu-HU" b="1" dirty="0" smtClean="0"/>
              <a:t>Affinitás tér és a lehetőségek tere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14374" y="1952624"/>
            <a:ext cx="5191125" cy="4381902"/>
          </a:xfrm>
        </p:spPr>
        <p:txBody>
          <a:bodyPr>
            <a:normAutofit/>
          </a:bodyPr>
          <a:lstStyle/>
          <a:p>
            <a:r>
              <a:rPr lang="hu-HU" b="1" dirty="0">
                <a:latin typeface="+mj-lt"/>
              </a:rPr>
              <a:t>affinity </a:t>
            </a:r>
            <a:r>
              <a:rPr lang="hu-HU" b="1" dirty="0" smtClean="0">
                <a:latin typeface="+mj-lt"/>
              </a:rPr>
              <a:t>spaces - </a:t>
            </a:r>
            <a:r>
              <a:rPr lang="fi-FI" dirty="0" smtClean="0">
                <a:latin typeface="+mj-lt"/>
              </a:rPr>
              <a:t>James </a:t>
            </a:r>
            <a:r>
              <a:rPr lang="fi-FI" dirty="0">
                <a:latin typeface="+mj-lt"/>
              </a:rPr>
              <a:t>Paul Gee</a:t>
            </a:r>
            <a:r>
              <a:rPr lang="hu-HU" dirty="0">
                <a:latin typeface="+mj-lt"/>
              </a:rPr>
              <a:t>,</a:t>
            </a:r>
            <a:r>
              <a:rPr lang="fi-FI" dirty="0">
                <a:latin typeface="+mj-lt"/>
              </a:rPr>
              <a:t> amerikai </a:t>
            </a:r>
            <a:r>
              <a:rPr lang="fi-FI" dirty="0" smtClean="0">
                <a:latin typeface="+mj-lt"/>
              </a:rPr>
              <a:t>nyelvész</a:t>
            </a:r>
            <a:endParaRPr lang="hu-HU" dirty="0">
              <a:latin typeface="+mj-lt"/>
            </a:endParaRPr>
          </a:p>
          <a:p>
            <a:r>
              <a:rPr lang="hu-HU" b="1" dirty="0" smtClean="0">
                <a:latin typeface="+mj-lt"/>
              </a:rPr>
              <a:t>affinitás </a:t>
            </a:r>
            <a:r>
              <a:rPr lang="hu-HU" b="1" dirty="0">
                <a:latin typeface="+mj-lt"/>
              </a:rPr>
              <a:t>tér</a:t>
            </a:r>
          </a:p>
          <a:p>
            <a:pPr lvl="1"/>
            <a:r>
              <a:rPr lang="hu-HU" dirty="0">
                <a:latin typeface="+mj-lt"/>
              </a:rPr>
              <a:t>olyan – akár virtuális – hely, ahol </a:t>
            </a:r>
            <a:r>
              <a:rPr lang="hu-HU" b="1" dirty="0">
                <a:latin typeface="+mj-lt"/>
              </a:rPr>
              <a:t>informális tanulás történik</a:t>
            </a:r>
          </a:p>
          <a:p>
            <a:pPr lvl="1"/>
            <a:r>
              <a:rPr lang="hu-HU" dirty="0">
                <a:latin typeface="+mj-lt"/>
              </a:rPr>
              <a:t>ösztönzi a tudás megosztását, a (közös) részvételt egy adott területen</a:t>
            </a:r>
          </a:p>
          <a:p>
            <a:pPr lvl="1"/>
            <a:r>
              <a:rPr lang="hu-HU" dirty="0">
                <a:latin typeface="+mj-lt"/>
              </a:rPr>
              <a:t>ahol az informális tanulás közös munka eredményeképpen jön létre</a:t>
            </a:r>
          </a:p>
          <a:p>
            <a:pPr lvl="1"/>
            <a:r>
              <a:rPr lang="hu-HU" dirty="0">
                <a:latin typeface="+mj-lt"/>
              </a:rPr>
              <a:t>a közös érdeklődésnek és érdeknek köszönhetően képesek áthidalni az életkori, faji, társadalmi, gazdasági vagy éppen edukációs akadályokat és </a:t>
            </a:r>
            <a:r>
              <a:rPr lang="hu-HU" dirty="0" smtClean="0">
                <a:latin typeface="+mj-lt"/>
              </a:rPr>
              <a:t>különbségeket</a:t>
            </a:r>
            <a:endParaRPr lang="hu-HU" dirty="0">
              <a:latin typeface="+mj-lt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334286" y="1952624"/>
            <a:ext cx="5157575" cy="4023360"/>
          </a:xfrm>
        </p:spPr>
        <p:txBody>
          <a:bodyPr>
            <a:normAutofit/>
          </a:bodyPr>
          <a:lstStyle/>
          <a:p>
            <a:r>
              <a:rPr lang="hu-HU" b="1" dirty="0">
                <a:latin typeface="+mj-lt"/>
              </a:rPr>
              <a:t>enabling spaces </a:t>
            </a:r>
            <a:r>
              <a:rPr lang="hu-HU" dirty="0" smtClean="0">
                <a:latin typeface="+mj-lt"/>
              </a:rPr>
              <a:t>- Peschl </a:t>
            </a:r>
            <a:r>
              <a:rPr lang="hu-HU" dirty="0">
                <a:latin typeface="+mj-lt"/>
              </a:rPr>
              <a:t>és </a:t>
            </a:r>
            <a:r>
              <a:rPr lang="hu-HU" dirty="0" smtClean="0">
                <a:latin typeface="+mj-lt"/>
              </a:rPr>
              <a:t>Fundneider</a:t>
            </a:r>
          </a:p>
          <a:p>
            <a:r>
              <a:rPr lang="hu-HU" b="1" dirty="0">
                <a:latin typeface="+mj-lt"/>
              </a:rPr>
              <a:t>enabling</a:t>
            </a:r>
            <a:r>
              <a:rPr lang="hu-HU" dirty="0">
                <a:latin typeface="+mj-lt"/>
              </a:rPr>
              <a:t>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valakit </a:t>
            </a:r>
            <a:r>
              <a:rPr lang="hu-HU" dirty="0">
                <a:latin typeface="+mj-lt"/>
              </a:rPr>
              <a:t>képessé teszünk valamire azzal, hogy lehetőséget biztosítunk </a:t>
            </a:r>
            <a:r>
              <a:rPr lang="hu-HU" dirty="0" smtClean="0">
                <a:latin typeface="+mj-lt"/>
              </a:rPr>
              <a:t>számára</a:t>
            </a:r>
          </a:p>
          <a:p>
            <a:r>
              <a:rPr lang="hu-HU" dirty="0">
                <a:latin typeface="+mj-lt"/>
              </a:rPr>
              <a:t>kialakításával, dizájnjával, bútoraival, eszközeivel, </a:t>
            </a:r>
            <a:r>
              <a:rPr lang="hu-HU" dirty="0" smtClean="0">
                <a:latin typeface="+mj-lt"/>
              </a:rPr>
              <a:t>működésével </a:t>
            </a: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részvételen, kollaboráción alapuló tudásmegosztást, illetve </a:t>
            </a: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kreatív alkotást, új tudás létrehozását és az innovációt </a:t>
            </a:r>
            <a:r>
              <a:rPr lang="hu-HU" dirty="0" smtClean="0">
                <a:latin typeface="+mj-lt"/>
              </a:rPr>
              <a:t>biztosít</a:t>
            </a:r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51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5083819"/>
              </p:ext>
            </p:extLst>
          </p:nvPr>
        </p:nvGraphicFramePr>
        <p:xfrm>
          <a:off x="363620" y="281590"/>
          <a:ext cx="11400290" cy="6282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99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238771" y="1163548"/>
            <a:ext cx="9966960" cy="2926080"/>
          </a:xfrm>
        </p:spPr>
        <p:txBody>
          <a:bodyPr/>
          <a:lstStyle/>
          <a:p>
            <a:pPr algn="l"/>
            <a:r>
              <a:rPr lang="hu-HU" sz="4000" b="1" dirty="0" smtClean="0"/>
              <a:t>Hogyan hozzunk létre sikeres köztereket és közösségi tereket?</a:t>
            </a:r>
            <a:br>
              <a:rPr lang="hu-HU" sz="4000" b="1" dirty="0" smtClean="0"/>
            </a:br>
            <a:r>
              <a:rPr lang="hu-HU" sz="4000" b="1" dirty="0"/>
              <a:t/>
            </a:r>
            <a:br>
              <a:rPr lang="hu-HU" sz="4000" b="1" dirty="0"/>
            </a:br>
            <a:r>
              <a:rPr lang="hu-HU" sz="4000" b="1" dirty="0" smtClean="0"/>
              <a:t>Placemaking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0451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3000" y="314325"/>
            <a:ext cx="9875520" cy="1356360"/>
          </a:xfrm>
        </p:spPr>
        <p:txBody>
          <a:bodyPr anchor="ctr"/>
          <a:lstStyle/>
          <a:p>
            <a:r>
              <a:rPr lang="hu-HU" b="1" dirty="0" smtClean="0"/>
              <a:t>Köztér </a:t>
            </a:r>
            <a:r>
              <a:rPr lang="hu-HU" sz="2800" b="1" dirty="0" smtClean="0"/>
              <a:t>(</a:t>
            </a:r>
            <a:r>
              <a:rPr lang="hu-HU" sz="2800" b="1" dirty="0">
                <a:sym typeface="Wingdings" panose="05000000000000000000" pitchFamily="2" charset="2"/>
              </a:rPr>
              <a:t></a:t>
            </a:r>
            <a:r>
              <a:rPr lang="hu-HU" sz="2800" b="1" dirty="0" smtClean="0"/>
              <a:t>közösségi tér)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3000" y="1781175"/>
            <a:ext cx="10522819" cy="4314524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>
                <a:latin typeface="+mj-lt"/>
              </a:rPr>
              <a:t>Minden </a:t>
            </a:r>
            <a:r>
              <a:rPr lang="hu-HU" dirty="0">
                <a:latin typeface="+mj-lt"/>
              </a:rPr>
              <a:t>olyan terület, amely </a:t>
            </a:r>
            <a:r>
              <a:rPr lang="hu-HU" b="1" dirty="0" smtClean="0">
                <a:latin typeface="+mj-lt"/>
              </a:rPr>
              <a:t>nyitott </a:t>
            </a:r>
            <a:r>
              <a:rPr lang="hu-HU" b="1" dirty="0">
                <a:latin typeface="+mj-lt"/>
              </a:rPr>
              <a:t>és elérhető</a:t>
            </a:r>
            <a:r>
              <a:rPr lang="hu-HU" dirty="0">
                <a:latin typeface="+mj-lt"/>
              </a:rPr>
              <a:t> a társadalom minden tagja </a:t>
            </a:r>
            <a:r>
              <a:rPr lang="hu-HU" dirty="0" smtClean="0">
                <a:latin typeface="+mj-lt"/>
              </a:rPr>
              <a:t>számára (</a:t>
            </a:r>
            <a:r>
              <a:rPr lang="hu-HU" dirty="0" err="1" smtClean="0">
                <a:latin typeface="+mj-lt"/>
              </a:rPr>
              <a:t>Zachary</a:t>
            </a:r>
            <a:r>
              <a:rPr lang="hu-HU" dirty="0" smtClean="0">
                <a:latin typeface="+mj-lt"/>
              </a:rPr>
              <a:t> P. </a:t>
            </a:r>
            <a:r>
              <a:rPr lang="hu-HU" dirty="0" err="1" smtClean="0">
                <a:latin typeface="+mj-lt"/>
              </a:rPr>
              <a:t>Neel</a:t>
            </a:r>
            <a:r>
              <a:rPr lang="hu-HU" dirty="0" smtClean="0">
                <a:latin typeface="+mj-lt"/>
              </a:rPr>
              <a:t>, szociológus).</a:t>
            </a:r>
          </a:p>
          <a:p>
            <a:r>
              <a:rPr lang="hu-HU" dirty="0" smtClean="0">
                <a:latin typeface="+mj-lt"/>
              </a:rPr>
              <a:t>Közkönyvtárak is!</a:t>
            </a:r>
          </a:p>
          <a:p>
            <a:pPr marL="731520" lvl="1" indent="-457200">
              <a:buFont typeface="+mj-lt"/>
              <a:buAutoNum type="arabicPeriod"/>
            </a:pPr>
            <a:r>
              <a:rPr lang="hu-HU" dirty="0" smtClean="0">
                <a:latin typeface="+mj-lt"/>
              </a:rPr>
              <a:t>alapvető </a:t>
            </a:r>
            <a:r>
              <a:rPr lang="hu-HU" dirty="0">
                <a:latin typeface="+mj-lt"/>
              </a:rPr>
              <a:t>igényeket elégítenek </a:t>
            </a:r>
            <a:r>
              <a:rPr lang="hu-HU" dirty="0" smtClean="0">
                <a:latin typeface="+mj-lt"/>
              </a:rPr>
              <a:t>ki</a:t>
            </a:r>
          </a:p>
          <a:p>
            <a:pPr marL="731520" lvl="1" indent="-457200">
              <a:buFont typeface="+mj-lt"/>
              <a:buAutoNum type="arabicPeriod"/>
            </a:pPr>
            <a:r>
              <a:rPr lang="hu-HU" dirty="0" smtClean="0">
                <a:latin typeface="+mj-lt"/>
              </a:rPr>
              <a:t>közfinanszírozásból </a:t>
            </a:r>
            <a:r>
              <a:rPr lang="hu-HU" dirty="0">
                <a:latin typeface="+mj-lt"/>
              </a:rPr>
              <a:t>épülnek, és </a:t>
            </a:r>
            <a:endParaRPr lang="hu-HU" dirty="0" smtClean="0">
              <a:latin typeface="+mj-lt"/>
            </a:endParaRPr>
          </a:p>
          <a:p>
            <a:pPr marL="731520" lvl="1" indent="-457200">
              <a:buFont typeface="+mj-lt"/>
              <a:buAutoNum type="arabicPeriod"/>
            </a:pPr>
            <a:r>
              <a:rPr lang="hu-HU" dirty="0" smtClean="0">
                <a:latin typeface="+mj-lt"/>
              </a:rPr>
              <a:t>lehetővé </a:t>
            </a:r>
            <a:r>
              <a:rPr lang="hu-HU" dirty="0">
                <a:latin typeface="+mj-lt"/>
              </a:rPr>
              <a:t>teszik részvételünket a köz- és közösségi </a:t>
            </a:r>
            <a:r>
              <a:rPr lang="hu-HU" dirty="0" smtClean="0">
                <a:latin typeface="+mj-lt"/>
              </a:rPr>
              <a:t>életben</a:t>
            </a:r>
          </a:p>
          <a:p>
            <a:r>
              <a:rPr lang="hu-HU" dirty="0">
                <a:latin typeface="+mj-lt"/>
              </a:rPr>
              <a:t>A jó köztér </a:t>
            </a:r>
            <a:r>
              <a:rPr lang="hu-HU" b="1" dirty="0" smtClean="0">
                <a:latin typeface="+mj-lt"/>
              </a:rPr>
              <a:t>érzékeny</a:t>
            </a:r>
            <a:r>
              <a:rPr lang="hu-HU" dirty="0">
                <a:latin typeface="+mj-lt"/>
              </a:rPr>
              <a:t>, </a:t>
            </a:r>
            <a:r>
              <a:rPr lang="hu-HU" b="1" dirty="0">
                <a:latin typeface="+mj-lt"/>
              </a:rPr>
              <a:t>demokratikus</a:t>
            </a:r>
            <a:r>
              <a:rPr lang="hu-HU" dirty="0">
                <a:latin typeface="+mj-lt"/>
              </a:rPr>
              <a:t> és </a:t>
            </a:r>
            <a:r>
              <a:rPr lang="hu-HU" b="1" dirty="0">
                <a:latin typeface="+mj-lt"/>
              </a:rPr>
              <a:t>jelentéssel </a:t>
            </a:r>
            <a:r>
              <a:rPr lang="hu-HU" b="1" dirty="0" smtClean="0">
                <a:latin typeface="+mj-lt"/>
              </a:rPr>
              <a:t>teli</a:t>
            </a:r>
            <a:r>
              <a:rPr lang="hu-HU" dirty="0" smtClean="0">
                <a:latin typeface="+mj-lt"/>
              </a:rPr>
              <a:t>.</a:t>
            </a:r>
          </a:p>
          <a:p>
            <a:pPr lvl="1"/>
            <a:endParaRPr lang="hu-HU" b="1" dirty="0" smtClean="0">
              <a:latin typeface="+mj-lt"/>
            </a:endParaRPr>
          </a:p>
          <a:p>
            <a:pPr lvl="1"/>
            <a:r>
              <a:rPr lang="hu-HU" b="1" dirty="0" smtClean="0">
                <a:latin typeface="+mj-lt"/>
              </a:rPr>
              <a:t>használói </a:t>
            </a:r>
            <a:r>
              <a:rPr lang="hu-HU" b="1" dirty="0">
                <a:latin typeface="+mj-lt"/>
              </a:rPr>
              <a:t>igényeire </a:t>
            </a:r>
            <a:r>
              <a:rPr lang="hu-HU" b="1" dirty="0" smtClean="0">
                <a:latin typeface="+mj-lt"/>
              </a:rPr>
              <a:t>válaszol</a:t>
            </a:r>
            <a:r>
              <a:rPr lang="hu-HU" dirty="0" smtClean="0">
                <a:latin typeface="+mj-lt"/>
              </a:rPr>
              <a:t>, a </a:t>
            </a:r>
            <a:r>
              <a:rPr lang="hu-HU" dirty="0">
                <a:latin typeface="+mj-lt"/>
              </a:rPr>
              <a:t>kikapcsolódást, a pihenést, a szórakozást, a társas életet </a:t>
            </a:r>
            <a:r>
              <a:rPr lang="hu-HU" dirty="0" smtClean="0">
                <a:latin typeface="+mj-lt"/>
              </a:rPr>
              <a:t>támogatja;</a:t>
            </a:r>
          </a:p>
          <a:p>
            <a:pPr lvl="1"/>
            <a:r>
              <a:rPr lang="hu-HU" b="1" dirty="0">
                <a:latin typeface="+mj-lt"/>
              </a:rPr>
              <a:t>minden ember számára </a:t>
            </a:r>
            <a:r>
              <a:rPr lang="hu-HU" b="1" dirty="0" smtClean="0">
                <a:latin typeface="+mj-lt"/>
              </a:rPr>
              <a:t>elérhető</a:t>
            </a:r>
            <a:r>
              <a:rPr lang="hu-HU" dirty="0" smtClean="0">
                <a:latin typeface="+mj-lt"/>
              </a:rPr>
              <a:t>, hívogató </a:t>
            </a:r>
            <a:r>
              <a:rPr lang="hu-HU" dirty="0">
                <a:latin typeface="+mj-lt"/>
              </a:rPr>
              <a:t>és </a:t>
            </a:r>
            <a:r>
              <a:rPr lang="hu-HU" dirty="0" smtClean="0">
                <a:latin typeface="+mj-lt"/>
              </a:rPr>
              <a:t>marasztaló; a </a:t>
            </a:r>
            <a:r>
              <a:rPr lang="hu-HU" dirty="0">
                <a:latin typeface="+mj-lt"/>
              </a:rPr>
              <a:t>használóknak </a:t>
            </a:r>
            <a:r>
              <a:rPr lang="hu-HU" b="1" dirty="0">
                <a:latin typeface="+mj-lt"/>
              </a:rPr>
              <a:t>hatásuk van</a:t>
            </a:r>
            <a:r>
              <a:rPr lang="hu-HU" dirty="0">
                <a:latin typeface="+mj-lt"/>
              </a:rPr>
              <a:t> a tér kialakítására, használatára és </a:t>
            </a:r>
            <a:r>
              <a:rPr lang="hu-HU" dirty="0" smtClean="0">
                <a:latin typeface="+mj-lt"/>
              </a:rPr>
              <a:t>fenntartására;</a:t>
            </a:r>
          </a:p>
          <a:p>
            <a:pPr lvl="1"/>
            <a:r>
              <a:rPr lang="hu-HU" dirty="0">
                <a:latin typeface="+mj-lt"/>
              </a:rPr>
              <a:t>az emberek, a használók </a:t>
            </a:r>
            <a:r>
              <a:rPr lang="hu-HU" b="1" dirty="0">
                <a:latin typeface="+mj-lt"/>
              </a:rPr>
              <a:t>kapcsolatot tudnak </a:t>
            </a:r>
            <a:r>
              <a:rPr lang="hu-HU" b="1" dirty="0" smtClean="0">
                <a:latin typeface="+mj-lt"/>
              </a:rPr>
              <a:t>vele kialakítani</a:t>
            </a:r>
            <a:r>
              <a:rPr lang="hu-HU" dirty="0">
                <a:latin typeface="+mj-lt"/>
              </a:rPr>
              <a:t>, személyes és közösségi szinten </a:t>
            </a:r>
            <a:r>
              <a:rPr lang="hu-HU" dirty="0" smtClean="0">
                <a:latin typeface="+mj-lt"/>
              </a:rPr>
              <a:t>egyaránt</a:t>
            </a:r>
          </a:p>
          <a:p>
            <a:r>
              <a:rPr lang="hu-HU" b="1" dirty="0" smtClean="0">
                <a:latin typeface="+mj-lt"/>
              </a:rPr>
              <a:t>… mint a jó közkönyvtár!</a:t>
            </a:r>
            <a:endParaRPr lang="hu-H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09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425" y="504824"/>
            <a:ext cx="9875520" cy="1356360"/>
          </a:xfrm>
        </p:spPr>
        <p:txBody>
          <a:bodyPr anchor="ctr"/>
          <a:lstStyle/>
          <a:p>
            <a:r>
              <a:rPr lang="hu-HU" b="1" dirty="0" smtClean="0"/>
              <a:t>Placemaking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425" y="1861184"/>
            <a:ext cx="10102215" cy="4531093"/>
          </a:xfrm>
        </p:spPr>
        <p:txBody>
          <a:bodyPr>
            <a:normAutofit/>
          </a:bodyPr>
          <a:lstStyle/>
          <a:p>
            <a:r>
              <a:rPr lang="hu-HU" b="1" dirty="0">
                <a:latin typeface="+mj-lt"/>
              </a:rPr>
              <a:t>urbanisztikai, építészeti </a:t>
            </a:r>
            <a:r>
              <a:rPr lang="hu-HU" b="1" dirty="0" smtClean="0">
                <a:latin typeface="+mj-lt"/>
              </a:rPr>
              <a:t>fogalom</a:t>
            </a:r>
          </a:p>
          <a:p>
            <a:r>
              <a:rPr lang="hu-HU" b="1" dirty="0">
                <a:latin typeface="+mj-lt"/>
              </a:rPr>
              <a:t>közös téralkotás, </a:t>
            </a:r>
            <a:r>
              <a:rPr lang="hu-HU" b="1" dirty="0" smtClean="0">
                <a:latin typeface="+mj-lt"/>
              </a:rPr>
              <a:t>térhasznosítás, közösségi </a:t>
            </a:r>
            <a:r>
              <a:rPr lang="hu-HU" b="1" dirty="0">
                <a:latin typeface="+mj-lt"/>
              </a:rPr>
              <a:t>tér </a:t>
            </a:r>
            <a:r>
              <a:rPr lang="hu-HU" b="1" dirty="0" smtClean="0">
                <a:latin typeface="+mj-lt"/>
              </a:rPr>
              <a:t>kialakítás</a:t>
            </a:r>
          </a:p>
          <a:p>
            <a:r>
              <a:rPr lang="hu-HU" b="1" dirty="0">
                <a:latin typeface="+mj-lt"/>
              </a:rPr>
              <a:t>a helyi közösség által formált, vonzó közösségi </a:t>
            </a:r>
            <a:r>
              <a:rPr lang="hu-HU" b="1" dirty="0" smtClean="0">
                <a:latin typeface="+mj-lt"/>
              </a:rPr>
              <a:t>életterek létrehozása </a:t>
            </a:r>
            <a:r>
              <a:rPr lang="hu-HU" b="1" dirty="0">
                <a:latin typeface="+mj-lt"/>
              </a:rPr>
              <a:t>a </a:t>
            </a:r>
            <a:r>
              <a:rPr lang="hu-HU" b="1" dirty="0" smtClean="0">
                <a:latin typeface="+mj-lt"/>
              </a:rPr>
              <a:t>településen</a:t>
            </a:r>
          </a:p>
          <a:p>
            <a:pPr lvl="2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közterületek élő közösségi térré alakítása, </a:t>
            </a:r>
            <a:endParaRPr lang="hu-HU" dirty="0" smtClean="0">
              <a:latin typeface="+mj-lt"/>
            </a:endParaRPr>
          </a:p>
          <a:p>
            <a:pPr lvl="2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terek közösségi funkciókkal, tartalmas programokkal való megtöltése, illetve </a:t>
            </a:r>
            <a:endParaRPr lang="hu-HU" dirty="0" smtClean="0">
              <a:latin typeface="+mj-lt"/>
            </a:endParaRPr>
          </a:p>
          <a:p>
            <a:pPr lvl="2"/>
            <a:r>
              <a:rPr lang="hu-HU" dirty="0" smtClean="0">
                <a:latin typeface="+mj-lt"/>
              </a:rPr>
              <a:t>újfajta </a:t>
            </a:r>
            <a:r>
              <a:rPr lang="hu-HU" dirty="0">
                <a:latin typeface="+mj-lt"/>
              </a:rPr>
              <a:t>hasznosítási lehetőségeinek kitalálása </a:t>
            </a:r>
            <a:r>
              <a:rPr lang="hu-HU" dirty="0" smtClean="0">
                <a:latin typeface="+mj-lt"/>
              </a:rPr>
              <a:t>révén</a:t>
            </a:r>
            <a:endParaRPr lang="hu-HU" dirty="0">
              <a:latin typeface="+mj-lt"/>
            </a:endParaRPr>
          </a:p>
          <a:p>
            <a:r>
              <a:rPr lang="hu-HU" b="1" dirty="0">
                <a:latin typeface="+mj-lt"/>
              </a:rPr>
              <a:t>William H. </a:t>
            </a:r>
            <a:r>
              <a:rPr lang="hu-HU" b="1" dirty="0" smtClean="0">
                <a:latin typeface="+mj-lt"/>
              </a:rPr>
              <a:t>Whyte, amerikai </a:t>
            </a:r>
            <a:r>
              <a:rPr lang="hu-HU" b="1" dirty="0">
                <a:latin typeface="+mj-lt"/>
              </a:rPr>
              <a:t>urbanista </a:t>
            </a:r>
            <a:endParaRPr lang="hu-HU" b="1" dirty="0" smtClean="0">
              <a:latin typeface="+mj-lt"/>
            </a:endParaRPr>
          </a:p>
          <a:p>
            <a:pPr lvl="2"/>
            <a:r>
              <a:rPr lang="hu-HU" dirty="0">
                <a:latin typeface="+mj-lt"/>
              </a:rPr>
              <a:t>The StreetLife </a:t>
            </a:r>
            <a:r>
              <a:rPr lang="hu-HU" dirty="0" smtClean="0">
                <a:latin typeface="+mj-lt"/>
              </a:rPr>
              <a:t>Project, New York, 1970-es évek </a:t>
            </a:r>
            <a:r>
              <a:rPr lang="hu-HU" i="1" dirty="0" smtClean="0">
                <a:latin typeface="+mj-lt"/>
              </a:rPr>
              <a:t>(</a:t>
            </a:r>
            <a:r>
              <a:rPr lang="en-GB" i="1" dirty="0">
                <a:latin typeface="+mj-lt"/>
                <a:hlinkClick r:id="rId3"/>
              </a:rPr>
              <a:t>The Social Life of Small Urban </a:t>
            </a:r>
            <a:r>
              <a:rPr lang="en-GB" i="1" dirty="0" smtClean="0">
                <a:latin typeface="+mj-lt"/>
                <a:hlinkClick r:id="rId3"/>
              </a:rPr>
              <a:t>Spaces</a:t>
            </a:r>
            <a:r>
              <a:rPr lang="hu-HU" i="1" dirty="0" smtClean="0">
                <a:latin typeface="+mj-lt"/>
              </a:rPr>
              <a:t>)</a:t>
            </a:r>
          </a:p>
          <a:p>
            <a:pPr lvl="2"/>
            <a:r>
              <a:rPr lang="hu-HU" dirty="0">
                <a:latin typeface="+mj-lt"/>
              </a:rPr>
              <a:t>hogyan lehet érzékeny, jól működő, az emberek által szívesen használt köztereket </a:t>
            </a:r>
            <a:r>
              <a:rPr lang="hu-HU" dirty="0" smtClean="0">
                <a:latin typeface="+mj-lt"/>
              </a:rPr>
              <a:t>létrehozni?</a:t>
            </a:r>
          </a:p>
          <a:p>
            <a:pPr lvl="2"/>
            <a:r>
              <a:rPr lang="hu-HU" dirty="0" smtClean="0">
                <a:latin typeface="+mj-lt"/>
              </a:rPr>
              <a:t>mi </a:t>
            </a:r>
            <a:r>
              <a:rPr lang="hu-HU" dirty="0">
                <a:latin typeface="+mj-lt"/>
              </a:rPr>
              <a:t>ad életet egy térnek és mi öli meg azt? </a:t>
            </a:r>
            <a:endParaRPr lang="hu-HU" dirty="0" smtClean="0">
              <a:latin typeface="+mj-lt"/>
            </a:endParaRPr>
          </a:p>
          <a:p>
            <a:pPr lvl="2"/>
            <a:r>
              <a:rPr lang="hu-HU" dirty="0" smtClean="0">
                <a:latin typeface="+mj-lt"/>
              </a:rPr>
              <a:t>mi </a:t>
            </a:r>
            <a:r>
              <a:rPr lang="hu-HU" dirty="0">
                <a:latin typeface="+mj-lt"/>
              </a:rPr>
              <a:t>vonzza oda az embereket és mi tartja őket távol? </a:t>
            </a:r>
            <a:endParaRPr lang="hu-HU" dirty="0" smtClean="0">
              <a:latin typeface="+mj-lt"/>
            </a:endParaRPr>
          </a:p>
          <a:p>
            <a:pPr lvl="2"/>
            <a:r>
              <a:rPr lang="hu-HU" dirty="0" smtClean="0">
                <a:latin typeface="+mj-lt"/>
              </a:rPr>
              <a:t>kik </a:t>
            </a:r>
            <a:r>
              <a:rPr lang="hu-HU" dirty="0">
                <a:latin typeface="+mj-lt"/>
              </a:rPr>
              <a:t>és mire használják a nap különböző időszakaiban az egyes </a:t>
            </a:r>
            <a:r>
              <a:rPr lang="hu-HU" dirty="0" smtClean="0">
                <a:latin typeface="+mj-lt"/>
              </a:rPr>
              <a:t>tereket?</a:t>
            </a:r>
          </a:p>
          <a:p>
            <a:pPr lvl="2"/>
            <a:r>
              <a:rPr lang="hu-HU" dirty="0" smtClean="0">
                <a:latin typeface="+mj-lt"/>
              </a:rPr>
              <a:t>hogyan </a:t>
            </a:r>
            <a:r>
              <a:rPr lang="hu-HU" dirty="0">
                <a:latin typeface="+mj-lt"/>
              </a:rPr>
              <a:t>használják az emberek a különböző </a:t>
            </a:r>
            <a:r>
              <a:rPr lang="hu-HU" dirty="0" smtClean="0">
                <a:latin typeface="+mj-lt"/>
              </a:rPr>
              <a:t>helyeket?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189" y="3718831"/>
            <a:ext cx="1642451" cy="204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hu-HU" b="1" dirty="0" smtClean="0"/>
              <a:t>Whyte szerint…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latin typeface="+mj-lt"/>
              </a:rPr>
              <a:t>Az </a:t>
            </a:r>
            <a:r>
              <a:rPr lang="hu-HU" dirty="0">
                <a:latin typeface="+mj-lt"/>
              </a:rPr>
              <a:t>embereket elsősorban a </a:t>
            </a:r>
            <a:r>
              <a:rPr lang="hu-HU" b="1" dirty="0">
                <a:latin typeface="+mj-lt"/>
              </a:rPr>
              <a:t>többiek jelenléte</a:t>
            </a:r>
            <a:r>
              <a:rPr lang="hu-HU" dirty="0">
                <a:latin typeface="+mj-lt"/>
              </a:rPr>
              <a:t> vonzza egy köztérre, </a:t>
            </a:r>
            <a:r>
              <a:rPr lang="hu-HU" dirty="0" smtClean="0">
                <a:latin typeface="+mj-lt"/>
              </a:rPr>
              <a:t>illetve</a:t>
            </a:r>
          </a:p>
          <a:p>
            <a:r>
              <a:rPr lang="hu-HU" dirty="0" smtClean="0">
                <a:latin typeface="+mj-lt"/>
              </a:rPr>
              <a:t>az </a:t>
            </a:r>
            <a:r>
              <a:rPr lang="hu-HU" dirty="0">
                <a:latin typeface="+mj-lt"/>
              </a:rPr>
              <a:t>olyan tényezők, mint </a:t>
            </a:r>
            <a:endParaRPr lang="hu-HU" dirty="0" smtClean="0">
              <a:latin typeface="+mj-lt"/>
            </a:endParaRPr>
          </a:p>
          <a:p>
            <a:pPr lvl="1"/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az </a:t>
            </a:r>
            <a:r>
              <a:rPr lang="hu-HU" dirty="0">
                <a:latin typeface="+mj-lt"/>
              </a:rPr>
              <a:t>ülőhelyek,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napfény és az árnyék,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megérinthető víz,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az </a:t>
            </a:r>
            <a:r>
              <a:rPr lang="hu-HU" dirty="0">
                <a:latin typeface="+mj-lt"/>
              </a:rPr>
              <a:t>étel,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jó </a:t>
            </a:r>
            <a:r>
              <a:rPr lang="hu-HU" dirty="0" smtClean="0">
                <a:latin typeface="+mj-lt"/>
              </a:rPr>
              <a:t>megközelíthetőség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+mj-lt"/>
              </a:rPr>
              <a:t>A </a:t>
            </a:r>
            <a:r>
              <a:rPr lang="hu-HU" b="1" dirty="0">
                <a:latin typeface="+mj-lt"/>
              </a:rPr>
              <a:t>sikeres közterek </a:t>
            </a:r>
            <a:r>
              <a:rPr lang="hu-HU" dirty="0">
                <a:latin typeface="+mj-lt"/>
              </a:rPr>
              <a:t>jellemzői e szerint</a:t>
            </a:r>
            <a:r>
              <a:rPr lang="hu-HU" dirty="0" smtClean="0">
                <a:latin typeface="+mj-lt"/>
              </a:rPr>
              <a:t>:</a:t>
            </a:r>
          </a:p>
          <a:p>
            <a:pPr lvl="1"/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2-3 fős </a:t>
            </a:r>
            <a:r>
              <a:rPr lang="hu-HU" b="1" dirty="0">
                <a:latin typeface="+mj-lt"/>
              </a:rPr>
              <a:t>csoportok</a:t>
            </a:r>
            <a:r>
              <a:rPr lang="hu-HU" dirty="0">
                <a:latin typeface="+mj-lt"/>
              </a:rPr>
              <a:t> magas aránya;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jelenlévő </a:t>
            </a:r>
            <a:r>
              <a:rPr lang="hu-HU" b="1" dirty="0">
                <a:latin typeface="+mj-lt"/>
              </a:rPr>
              <a:t>nők</a:t>
            </a:r>
            <a:r>
              <a:rPr lang="hu-HU" dirty="0">
                <a:latin typeface="+mj-lt"/>
              </a:rPr>
              <a:t> magas száma (biztonság, kényelem, tisztaság);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b="1" dirty="0">
                <a:latin typeface="+mj-lt"/>
              </a:rPr>
              <a:t>sokféle</a:t>
            </a:r>
            <a:r>
              <a:rPr lang="hu-HU" dirty="0">
                <a:latin typeface="+mj-lt"/>
              </a:rPr>
              <a:t> </a:t>
            </a:r>
            <a:r>
              <a:rPr lang="hu-HU" b="1" dirty="0">
                <a:latin typeface="+mj-lt"/>
              </a:rPr>
              <a:t>korcsoport</a:t>
            </a:r>
            <a:r>
              <a:rPr lang="hu-HU" dirty="0">
                <a:latin typeface="+mj-lt"/>
              </a:rPr>
              <a:t> jelenléte a nap különböző időszakaszaiban vagy éppen azonos időben;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b="1" dirty="0">
                <a:latin typeface="+mj-lt"/>
              </a:rPr>
              <a:t>sokféle tevékenység </a:t>
            </a:r>
            <a:r>
              <a:rPr lang="hu-HU" dirty="0">
                <a:latin typeface="+mj-lt"/>
              </a:rPr>
              <a:t>végzésének lehetősége; valamint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szer</a:t>
            </a:r>
            <a:r>
              <a:rPr lang="hu-HU" b="1" dirty="0">
                <a:latin typeface="+mj-lt"/>
              </a:rPr>
              <a:t>etet-megnyilvánulások</a:t>
            </a:r>
            <a:r>
              <a:rPr lang="hu-HU" dirty="0">
                <a:latin typeface="+mj-lt"/>
              </a:rPr>
              <a:t> nagy száma (ölelések, puszik, csókok). </a:t>
            </a:r>
          </a:p>
          <a:p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3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b="1" dirty="0"/>
              <a:t>Project for Public </a:t>
            </a:r>
            <a:r>
              <a:rPr lang="en-GB" b="1" dirty="0" smtClean="0"/>
              <a:t>Spaces</a:t>
            </a:r>
            <a:r>
              <a:rPr lang="hu-HU" b="1" dirty="0" smtClean="0"/>
              <a:t> (1975)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latin typeface="+mj-lt"/>
              </a:rPr>
              <a:t>Projekt a Közterekért – </a:t>
            </a:r>
            <a:r>
              <a:rPr lang="hu-HU" b="1" dirty="0" smtClean="0">
                <a:latin typeface="+mj-lt"/>
              </a:rPr>
              <a:t>PPS – civil </a:t>
            </a:r>
            <a:r>
              <a:rPr lang="hu-HU" b="1" dirty="0">
                <a:latin typeface="+mj-lt"/>
              </a:rPr>
              <a:t>szervezet (https://www.pps.org</a:t>
            </a:r>
            <a:r>
              <a:rPr lang="hu-HU" b="1" dirty="0" smtClean="0">
                <a:latin typeface="+mj-lt"/>
              </a:rPr>
              <a:t>/)</a:t>
            </a:r>
          </a:p>
          <a:p>
            <a:pPr lvl="1"/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jó közterek, közösségi terek és helyek kialakításával kapcsolatos kutatás, </a:t>
            </a:r>
          </a:p>
          <a:p>
            <a:pPr lvl="1"/>
            <a:r>
              <a:rPr lang="hu-HU" dirty="0" smtClean="0">
                <a:latin typeface="+mj-lt"/>
              </a:rPr>
              <a:t>tanácsadás</a:t>
            </a:r>
            <a:r>
              <a:rPr lang="hu-HU" dirty="0">
                <a:latin typeface="+mj-lt"/>
              </a:rPr>
              <a:t>, </a:t>
            </a:r>
            <a:endParaRPr lang="hu-HU" dirty="0" smtClean="0">
              <a:latin typeface="+mj-lt"/>
            </a:endParaRPr>
          </a:p>
          <a:p>
            <a:pPr lvl="1"/>
            <a:r>
              <a:rPr lang="hu-HU" dirty="0" smtClean="0">
                <a:latin typeface="+mj-lt"/>
              </a:rPr>
              <a:t>a </a:t>
            </a:r>
            <a:r>
              <a:rPr lang="hu-HU" dirty="0">
                <a:latin typeface="+mj-lt"/>
              </a:rPr>
              <a:t>legjobb gyakorlatok </a:t>
            </a:r>
            <a:r>
              <a:rPr lang="hu-HU" dirty="0" smtClean="0">
                <a:latin typeface="+mj-lt"/>
              </a:rPr>
              <a:t>megosztása,</a:t>
            </a:r>
          </a:p>
          <a:p>
            <a:pPr lvl="1"/>
            <a:r>
              <a:rPr lang="hu-HU" dirty="0" smtClean="0">
                <a:latin typeface="+mj-lt"/>
              </a:rPr>
              <a:t>placemaking </a:t>
            </a:r>
            <a:r>
              <a:rPr lang="hu-HU" dirty="0">
                <a:latin typeface="+mj-lt"/>
              </a:rPr>
              <a:t>műhelyek működtetése: </a:t>
            </a:r>
            <a:r>
              <a:rPr lang="hu-HU" dirty="0" smtClean="0">
                <a:latin typeface="+mj-lt"/>
              </a:rPr>
              <a:t>hogyan lehet élhető</a:t>
            </a:r>
            <a:r>
              <a:rPr lang="hu-HU" dirty="0">
                <a:latin typeface="+mj-lt"/>
              </a:rPr>
              <a:t>, szerethető, használható közösségi tereket </a:t>
            </a:r>
            <a:r>
              <a:rPr lang="hu-HU" dirty="0" smtClean="0">
                <a:latin typeface="+mj-lt"/>
              </a:rPr>
              <a:t>létrehozni, </a:t>
            </a:r>
            <a:r>
              <a:rPr lang="hu-HU" dirty="0">
                <a:latin typeface="+mj-lt"/>
              </a:rPr>
              <a:t>új vagy újjáélesztett </a:t>
            </a:r>
            <a:r>
              <a:rPr lang="hu-HU" dirty="0" smtClean="0">
                <a:latin typeface="+mj-lt"/>
              </a:rPr>
              <a:t>térként</a:t>
            </a:r>
          </a:p>
          <a:p>
            <a:r>
              <a:rPr lang="hu-HU" dirty="0">
                <a:latin typeface="+mj-lt"/>
              </a:rPr>
              <a:t>50 USA-tagállamban és 43 </a:t>
            </a:r>
            <a:r>
              <a:rPr lang="hu-HU" dirty="0" smtClean="0">
                <a:latin typeface="+mj-lt"/>
              </a:rPr>
              <a:t>országban</a:t>
            </a:r>
          </a:p>
          <a:p>
            <a:r>
              <a:rPr lang="hu-HU" dirty="0">
                <a:latin typeface="+mj-lt"/>
              </a:rPr>
              <a:t>az 1990-es évek közepe óta használja tudatosan a </a:t>
            </a:r>
            <a:r>
              <a:rPr lang="hu-HU" b="1" dirty="0">
                <a:latin typeface="+mj-lt"/>
              </a:rPr>
              <a:t>placemaking</a:t>
            </a:r>
            <a:r>
              <a:rPr lang="hu-HU" dirty="0">
                <a:latin typeface="+mj-lt"/>
              </a:rPr>
              <a:t>, magyarul </a:t>
            </a:r>
            <a:r>
              <a:rPr lang="hu-HU" dirty="0" smtClean="0">
                <a:latin typeface="+mj-lt"/>
              </a:rPr>
              <a:t>közösségi </a:t>
            </a:r>
            <a:r>
              <a:rPr lang="hu-HU" b="1" dirty="0" smtClean="0">
                <a:latin typeface="+mj-lt"/>
              </a:rPr>
              <a:t>téralkotás</a:t>
            </a:r>
            <a:r>
              <a:rPr lang="hu-HU" dirty="0" smtClean="0">
                <a:latin typeface="+mj-lt"/>
              </a:rPr>
              <a:t> kifejezést</a:t>
            </a:r>
          </a:p>
        </p:txBody>
      </p:sp>
    </p:spTree>
    <p:extLst>
      <p:ext uri="{BB962C8B-B14F-4D97-AF65-F5344CB8AC3E}">
        <p14:creationId xmlns:p14="http://schemas.microsoft.com/office/powerpoint/2010/main" val="37419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hu-HU" b="1" dirty="0" smtClean="0"/>
              <a:t>Definíció(k)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latin typeface="+mj-lt"/>
              </a:rPr>
              <a:t>közös </a:t>
            </a:r>
            <a:r>
              <a:rPr lang="hu-HU" b="1" dirty="0" smtClean="0">
                <a:latin typeface="+mj-lt"/>
              </a:rPr>
              <a:t>munka</a:t>
            </a:r>
            <a:r>
              <a:rPr lang="hu-HU" dirty="0" smtClean="0">
                <a:latin typeface="+mj-lt"/>
              </a:rPr>
              <a:t>, </a:t>
            </a:r>
            <a:r>
              <a:rPr lang="hu-HU" dirty="0">
                <a:latin typeface="+mj-lt"/>
              </a:rPr>
              <a:t>amikor együttesen tervezik és élettel töltik meg a közterületeket, fellendítik a város kulturális és társadalmi </a:t>
            </a:r>
            <a:r>
              <a:rPr lang="hu-HU" dirty="0" smtClean="0">
                <a:latin typeface="+mj-lt"/>
              </a:rPr>
              <a:t>életét</a:t>
            </a:r>
          </a:p>
          <a:p>
            <a:r>
              <a:rPr lang="hu-HU" dirty="0" smtClean="0">
                <a:latin typeface="+mj-lt"/>
              </a:rPr>
              <a:t>arra </a:t>
            </a:r>
            <a:r>
              <a:rPr lang="hu-HU" dirty="0">
                <a:latin typeface="+mj-lt"/>
              </a:rPr>
              <a:t>ösztönzi az embereket, hogy </a:t>
            </a:r>
            <a:r>
              <a:rPr lang="hu-HU" b="1" dirty="0">
                <a:latin typeface="+mj-lt"/>
              </a:rPr>
              <a:t>együtt, kollektíven újragondolják és újjáalakítsák </a:t>
            </a:r>
            <a:r>
              <a:rPr lang="hu-HU" dirty="0">
                <a:latin typeface="+mj-lt"/>
              </a:rPr>
              <a:t>a köztereket, a közösségi tereket mint minden közösség </a:t>
            </a:r>
            <a:r>
              <a:rPr lang="hu-HU" dirty="0" smtClean="0">
                <a:latin typeface="+mj-lt"/>
              </a:rPr>
              <a:t>szívét</a:t>
            </a:r>
          </a:p>
          <a:p>
            <a:r>
              <a:rPr lang="hu-HU" dirty="0" smtClean="0">
                <a:latin typeface="+mj-lt"/>
              </a:rPr>
              <a:t>egy </a:t>
            </a:r>
            <a:r>
              <a:rPr lang="hu-HU" dirty="0">
                <a:latin typeface="+mj-lt"/>
              </a:rPr>
              <a:t>olyan, </a:t>
            </a:r>
            <a:r>
              <a:rPr lang="hu-HU" b="1" dirty="0">
                <a:latin typeface="+mj-lt"/>
              </a:rPr>
              <a:t>kollaboráción alapuló </a:t>
            </a:r>
            <a:r>
              <a:rPr lang="hu-HU" b="1" dirty="0" smtClean="0">
                <a:latin typeface="+mj-lt"/>
              </a:rPr>
              <a:t>folyamat</a:t>
            </a:r>
            <a:r>
              <a:rPr lang="hu-HU" dirty="0" smtClean="0">
                <a:latin typeface="+mj-lt"/>
              </a:rPr>
              <a:t>, </a:t>
            </a:r>
            <a:r>
              <a:rPr lang="hu-HU" dirty="0">
                <a:latin typeface="+mj-lt"/>
              </a:rPr>
              <a:t>amelynek során alakíthatjuk nyilvános tereinket annak érdekében, hogy maximalizáljuk a közös </a:t>
            </a:r>
            <a:r>
              <a:rPr lang="hu-HU" dirty="0" smtClean="0">
                <a:latin typeface="+mj-lt"/>
              </a:rPr>
              <a:t>értékeket</a:t>
            </a:r>
          </a:p>
          <a:p>
            <a:r>
              <a:rPr lang="hu-HU" dirty="0" smtClean="0">
                <a:latin typeface="+mj-lt"/>
              </a:rPr>
              <a:t>magába </a:t>
            </a:r>
            <a:r>
              <a:rPr lang="hu-HU" dirty="0">
                <a:latin typeface="+mj-lt"/>
              </a:rPr>
              <a:t>foglalja a </a:t>
            </a:r>
            <a:r>
              <a:rPr lang="hu-HU" b="1" dirty="0">
                <a:latin typeface="+mj-lt"/>
              </a:rPr>
              <a:t>tervezést</a:t>
            </a:r>
            <a:r>
              <a:rPr lang="hu-HU" dirty="0">
                <a:latin typeface="+mj-lt"/>
              </a:rPr>
              <a:t>, a </a:t>
            </a:r>
            <a:r>
              <a:rPr lang="hu-HU" b="1" dirty="0">
                <a:latin typeface="+mj-lt"/>
              </a:rPr>
              <a:t>szervezést</a:t>
            </a:r>
            <a:r>
              <a:rPr lang="hu-HU" dirty="0">
                <a:latin typeface="+mj-lt"/>
              </a:rPr>
              <a:t> és a </a:t>
            </a:r>
            <a:r>
              <a:rPr lang="hu-HU" b="1" dirty="0" smtClean="0">
                <a:latin typeface="+mj-lt"/>
              </a:rPr>
              <a:t>kivitelezést</a:t>
            </a:r>
          </a:p>
          <a:p>
            <a:r>
              <a:rPr lang="hu-HU" dirty="0">
                <a:latin typeface="+mj-lt"/>
              </a:rPr>
              <a:t>jobb várostervezés előmozdításán túl </a:t>
            </a:r>
            <a:r>
              <a:rPr lang="hu-HU" dirty="0" smtClean="0">
                <a:latin typeface="+mj-lt"/>
              </a:rPr>
              <a:t>megkönnyíti </a:t>
            </a:r>
            <a:r>
              <a:rPr lang="hu-HU" dirty="0">
                <a:latin typeface="+mj-lt"/>
              </a:rPr>
              <a:t>a </a:t>
            </a:r>
            <a:r>
              <a:rPr lang="hu-HU" b="1" dirty="0">
                <a:latin typeface="+mj-lt"/>
              </a:rPr>
              <a:t>kreatív használatot</a:t>
            </a:r>
            <a:r>
              <a:rPr lang="hu-HU" dirty="0">
                <a:latin typeface="+mj-lt"/>
              </a:rPr>
              <a:t>, különös figyelmet fordítva mindazokra a fizikai, kulturális és társadalmi identitásokra, amelyek meghatározzák a helyet és támogatják annak folyamatos </a:t>
            </a:r>
            <a:r>
              <a:rPr lang="hu-HU" dirty="0" smtClean="0">
                <a:latin typeface="+mj-lt"/>
              </a:rPr>
              <a:t>fejlődését</a:t>
            </a:r>
          </a:p>
        </p:txBody>
      </p:sp>
    </p:spTree>
    <p:extLst>
      <p:ext uri="{BB962C8B-B14F-4D97-AF65-F5344CB8AC3E}">
        <p14:creationId xmlns:p14="http://schemas.microsoft.com/office/powerpoint/2010/main" val="35215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289144"/>
            <a:ext cx="10058400" cy="1450757"/>
          </a:xfrm>
        </p:spPr>
        <p:txBody>
          <a:bodyPr anchor="ctr"/>
          <a:lstStyle/>
          <a:p>
            <a:r>
              <a:rPr lang="hu-HU" b="1" dirty="0" smtClean="0"/>
              <a:t>Placemaking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hu-HU" dirty="0" smtClean="0"/>
          </a:p>
          <a:p>
            <a:endParaRPr lang="hu-HU" dirty="0" smtClean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762000" y="2057399"/>
            <a:ext cx="5135880" cy="402336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+mj-lt"/>
              </a:rPr>
              <a:t>filozófia és folyamat</a:t>
            </a:r>
          </a:p>
          <a:p>
            <a:r>
              <a:rPr lang="hu-HU" b="1" dirty="0" smtClean="0">
                <a:latin typeface="+mj-lt"/>
              </a:rPr>
              <a:t>eszközei</a:t>
            </a:r>
            <a:r>
              <a:rPr lang="hu-HU" dirty="0" smtClean="0">
                <a:latin typeface="+mj-lt"/>
              </a:rPr>
              <a:t>: megfigyelés, meghallgatás, megkérdezés</a:t>
            </a:r>
          </a:p>
          <a:p>
            <a:r>
              <a:rPr lang="hu-HU" dirty="0" smtClean="0">
                <a:latin typeface="+mj-lt"/>
              </a:rPr>
              <a:t>megérthessük </a:t>
            </a:r>
            <a:r>
              <a:rPr lang="hu-HU" dirty="0">
                <a:latin typeface="+mj-lt"/>
              </a:rPr>
              <a:t>az egyének és a közösség elvárásait az adott térrel, a tér használatával </a:t>
            </a:r>
            <a:r>
              <a:rPr lang="hu-HU" dirty="0" smtClean="0">
                <a:latin typeface="+mj-lt"/>
              </a:rPr>
              <a:t>kapcsolatban, majd</a:t>
            </a:r>
          </a:p>
          <a:p>
            <a:r>
              <a:rPr lang="hu-HU" dirty="0" smtClean="0">
                <a:latin typeface="+mj-lt"/>
              </a:rPr>
              <a:t>együttműködésben </a:t>
            </a:r>
            <a:r>
              <a:rPr lang="hu-HU" dirty="0">
                <a:latin typeface="+mj-lt"/>
              </a:rPr>
              <a:t>a közösség tagjaival, ki tudjuk alakítani új, közös víziónkat az adott térrel kapcsolatban, amit aztán </a:t>
            </a:r>
            <a:endParaRPr lang="hu-HU" dirty="0" smtClean="0">
              <a:latin typeface="+mj-lt"/>
            </a:endParaRPr>
          </a:p>
          <a:p>
            <a:r>
              <a:rPr lang="hu-HU" dirty="0" smtClean="0">
                <a:latin typeface="+mj-lt"/>
              </a:rPr>
              <a:t>partnerségben </a:t>
            </a:r>
            <a:r>
              <a:rPr lang="hu-HU" dirty="0">
                <a:latin typeface="+mj-lt"/>
              </a:rPr>
              <a:t>meg tudunk </a:t>
            </a:r>
            <a:r>
              <a:rPr lang="hu-HU" dirty="0" smtClean="0">
                <a:latin typeface="+mj-lt"/>
              </a:rPr>
              <a:t>valósítani</a:t>
            </a:r>
          </a:p>
          <a:p>
            <a:pPr marL="45720" indent="0" algn="r">
              <a:buNone/>
            </a:pPr>
            <a:r>
              <a:rPr lang="hu-HU" sz="1700" i="1" dirty="0" smtClean="0">
                <a:latin typeface="+mj-lt"/>
              </a:rPr>
              <a:t>vö. közösségvezérelt könyvtár!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38255207"/>
              </p:ext>
            </p:extLst>
          </p:nvPr>
        </p:nvGraphicFramePr>
        <p:xfrm>
          <a:off x="4977331" y="9602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26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1025" y="478971"/>
            <a:ext cx="10858500" cy="1356360"/>
          </a:xfrm>
        </p:spPr>
        <p:txBody>
          <a:bodyPr anchor="ctr"/>
          <a:lstStyle/>
          <a:p>
            <a:r>
              <a:rPr lang="hu-HU" b="1" dirty="0" smtClean="0"/>
              <a:t>Milyen a jó köztér a PPS</a:t>
            </a:r>
            <a:r>
              <a:rPr lang="hu-HU" b="1" dirty="0"/>
              <a:t> </a:t>
            </a:r>
            <a:r>
              <a:rPr lang="hu-HU" b="1" dirty="0" smtClean="0"/>
              <a:t>szerint?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81025" y="2057399"/>
            <a:ext cx="4462613" cy="4023360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hu-HU" dirty="0" smtClean="0">
                <a:latin typeface="+mj-lt"/>
              </a:rPr>
              <a:t>könnyen </a:t>
            </a:r>
            <a:r>
              <a:rPr lang="hu-HU" dirty="0">
                <a:latin typeface="+mj-lt"/>
              </a:rPr>
              <a:t>elérhető, </a:t>
            </a:r>
            <a:r>
              <a:rPr lang="hu-HU" dirty="0" smtClean="0">
                <a:latin typeface="+mj-lt"/>
              </a:rPr>
              <a:t>hozzáférhető</a:t>
            </a:r>
            <a:r>
              <a:rPr lang="hu-HU" dirty="0">
                <a:latin typeface="+mj-lt"/>
              </a:rPr>
              <a:t>, megközelíthető, látható; </a:t>
            </a:r>
            <a:endParaRPr lang="hu-HU" dirty="0" smtClean="0">
              <a:latin typeface="+mj-lt"/>
            </a:endParaRPr>
          </a:p>
          <a:p>
            <a:pPr marL="502920" indent="-457200">
              <a:buFont typeface="+mj-lt"/>
              <a:buAutoNum type="arabicPeriod"/>
            </a:pPr>
            <a:r>
              <a:rPr lang="hu-HU" dirty="0" smtClean="0">
                <a:latin typeface="+mj-lt"/>
              </a:rPr>
              <a:t>biztonságos</a:t>
            </a:r>
            <a:r>
              <a:rPr lang="hu-HU" dirty="0">
                <a:latin typeface="+mj-lt"/>
              </a:rPr>
              <a:t>, tiszta, kényelmes, tetszetős az összképe; </a:t>
            </a:r>
            <a:endParaRPr lang="hu-HU" dirty="0" smtClean="0">
              <a:latin typeface="+mj-lt"/>
            </a:endParaRPr>
          </a:p>
          <a:p>
            <a:pPr marL="502920" indent="-457200">
              <a:buFont typeface="+mj-lt"/>
              <a:buAutoNum type="arabicPeriod"/>
            </a:pPr>
            <a:r>
              <a:rPr lang="hu-HU" dirty="0" smtClean="0">
                <a:latin typeface="+mj-lt"/>
              </a:rPr>
              <a:t>ahol </a:t>
            </a:r>
            <a:r>
              <a:rPr lang="hu-HU" dirty="0">
                <a:latin typeface="+mj-lt"/>
              </a:rPr>
              <a:t>sokféle tevékenységet végezhetnek az emberek, ahol programok várják őket; </a:t>
            </a:r>
          </a:p>
          <a:p>
            <a:pPr marL="502920" indent="-457200">
              <a:buFont typeface="+mj-lt"/>
              <a:buAutoNum type="arabicPeriod"/>
            </a:pPr>
            <a:r>
              <a:rPr lang="hu-HU" dirty="0" smtClean="0">
                <a:latin typeface="+mj-lt"/>
              </a:rPr>
              <a:t>ahol </a:t>
            </a:r>
            <a:r>
              <a:rPr lang="hu-HU" dirty="0">
                <a:latin typeface="+mj-lt"/>
              </a:rPr>
              <a:t>találkozhatnak egymással, barátaikkal, de akár idegenekkel is szóba </a:t>
            </a:r>
            <a:r>
              <a:rPr lang="hu-HU" dirty="0" smtClean="0">
                <a:latin typeface="+mj-lt"/>
              </a:rPr>
              <a:t>elegyedhetnek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39787455"/>
              </p:ext>
            </p:extLst>
          </p:nvPr>
        </p:nvGraphicFramePr>
        <p:xfrm>
          <a:off x="5275714" y="1944256"/>
          <a:ext cx="6091722" cy="4126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9864" r="6840" b="10830"/>
          <a:stretch/>
        </p:blipFill>
        <p:spPr>
          <a:xfrm>
            <a:off x="7261144" y="3246118"/>
            <a:ext cx="2120862" cy="1645921"/>
          </a:xfrm>
        </p:spPr>
      </p:pic>
    </p:spTree>
    <p:extLst>
      <p:ext uri="{BB962C8B-B14F-4D97-AF65-F5344CB8AC3E}">
        <p14:creationId xmlns:p14="http://schemas.microsoft.com/office/powerpoint/2010/main" val="319400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6730" y="0"/>
            <a:ext cx="10058400" cy="1450757"/>
          </a:xfrm>
        </p:spPr>
        <p:txBody>
          <a:bodyPr anchor="ctr"/>
          <a:lstStyle/>
          <a:p>
            <a:r>
              <a:rPr lang="hu-HU" b="1" dirty="0" smtClean="0"/>
              <a:t>Közösségi </a:t>
            </a:r>
            <a:r>
              <a:rPr lang="hu-HU" b="1" dirty="0" smtClean="0"/>
              <a:t>jól-lét (</a:t>
            </a:r>
            <a:r>
              <a:rPr lang="hu-HU" b="1" dirty="0" err="1" smtClean="0"/>
              <a:t>well-being</a:t>
            </a:r>
            <a:r>
              <a:rPr lang="hu-HU" b="1" dirty="0" smtClean="0"/>
              <a:t>)</a:t>
            </a:r>
            <a:endParaRPr lang="hu-HU" b="1" dirty="0"/>
          </a:p>
        </p:txBody>
      </p:sp>
      <p:graphicFrame>
        <p:nvGraphicFramePr>
          <p:cNvPr id="3" name="Tartalom hely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59818"/>
              </p:ext>
            </p:extLst>
          </p:nvPr>
        </p:nvGraphicFramePr>
        <p:xfrm>
          <a:off x="-17146" y="1190625"/>
          <a:ext cx="12209145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7410450" y="6419850"/>
            <a:ext cx="46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</a:rPr>
              <a:t>University of Minnesota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3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224170" y="1022033"/>
            <a:ext cx="9960900" cy="2926080"/>
          </a:xfrm>
        </p:spPr>
        <p:txBody>
          <a:bodyPr/>
          <a:lstStyle/>
          <a:p>
            <a:pPr algn="l"/>
            <a:r>
              <a:rPr lang="hu-HU" sz="3600" b="1" dirty="0"/>
              <a:t>Placemaking a k</a:t>
            </a:r>
            <a:r>
              <a:rPr lang="hu-HU" sz="3600" b="1" dirty="0" smtClean="0"/>
              <a:t>özösségvezérelt könyvtárban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1592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4294967295"/>
          </p:nvPr>
        </p:nvSpPr>
        <p:spPr>
          <a:xfrm>
            <a:off x="299220" y="485775"/>
            <a:ext cx="11487150" cy="4022725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hu-HU" b="1" dirty="0" smtClean="0">
                <a:latin typeface="+mj-lt"/>
              </a:rPr>
              <a:t>Legyen </a:t>
            </a:r>
            <a:r>
              <a:rPr lang="hu-HU" b="1" dirty="0">
                <a:latin typeface="+mj-lt"/>
              </a:rPr>
              <a:t>a könyvtár könnyen elérhető, jól </a:t>
            </a:r>
            <a:r>
              <a:rPr lang="hu-HU" b="1" dirty="0" smtClean="0">
                <a:latin typeface="+mj-lt"/>
              </a:rPr>
              <a:t>megközelíthető</a:t>
            </a:r>
          </a:p>
          <a:p>
            <a:pPr marL="502920" indent="-457200">
              <a:buFont typeface="+mj-lt"/>
              <a:buAutoNum type="arabicPeriod"/>
            </a:pPr>
            <a:r>
              <a:rPr lang="hu-HU" b="1" dirty="0" smtClean="0">
                <a:latin typeface="+mj-lt"/>
              </a:rPr>
              <a:t>Töltse </a:t>
            </a:r>
            <a:r>
              <a:rPr lang="hu-HU" b="1" dirty="0">
                <a:latin typeface="+mj-lt"/>
              </a:rPr>
              <a:t>meg a könyvtár élettel a </a:t>
            </a:r>
            <a:r>
              <a:rPr lang="hu-HU" b="1" dirty="0" smtClean="0">
                <a:latin typeface="+mj-lt"/>
              </a:rPr>
              <a:t>környezetét</a:t>
            </a:r>
          </a:p>
          <a:p>
            <a:pPr marL="502920" indent="-457200">
              <a:buFont typeface="+mj-lt"/>
              <a:buAutoNum type="arabicPeriod"/>
            </a:pPr>
            <a:r>
              <a:rPr lang="hu-HU" b="1" dirty="0" smtClean="0">
                <a:latin typeface="+mj-lt"/>
              </a:rPr>
              <a:t>Szolgálja </a:t>
            </a:r>
            <a:r>
              <a:rPr lang="hu-HU" b="1" dirty="0">
                <a:latin typeface="+mj-lt"/>
              </a:rPr>
              <a:t>a könyvtár külső és belső kialakítása a funkciót, a </a:t>
            </a:r>
            <a:r>
              <a:rPr lang="hu-HU" b="1" dirty="0" smtClean="0">
                <a:latin typeface="+mj-lt"/>
              </a:rPr>
              <a:t>feladatokat</a:t>
            </a:r>
          </a:p>
          <a:p>
            <a:pPr lvl="2"/>
            <a:r>
              <a:rPr lang="hu-HU" sz="1800" dirty="0" smtClean="0">
                <a:latin typeface="+mj-lt"/>
              </a:rPr>
              <a:t>a terek az év/nap </a:t>
            </a:r>
            <a:r>
              <a:rPr lang="hu-HU" sz="1800" dirty="0">
                <a:latin typeface="+mj-lt"/>
              </a:rPr>
              <a:t>különböző szakaszaiban a különböző emberek által a legkülönbözőbb módokon legyenek </a:t>
            </a:r>
            <a:r>
              <a:rPr lang="hu-HU" sz="1800" dirty="0" smtClean="0">
                <a:latin typeface="+mj-lt"/>
              </a:rPr>
              <a:t>használhatók</a:t>
            </a:r>
          </a:p>
          <a:p>
            <a:pPr lvl="2"/>
            <a:r>
              <a:rPr lang="hu-HU" sz="1800" dirty="0" smtClean="0">
                <a:latin typeface="+mj-lt"/>
              </a:rPr>
              <a:t>különböző </a:t>
            </a:r>
            <a:r>
              <a:rPr lang="hu-HU" sz="1800" dirty="0">
                <a:latin typeface="+mj-lt"/>
              </a:rPr>
              <a:t>korosztályi csoportok számára </a:t>
            </a:r>
            <a:r>
              <a:rPr lang="hu-HU" sz="1800" dirty="0" smtClean="0">
                <a:latin typeface="+mj-lt"/>
              </a:rPr>
              <a:t>kínáljanak vonzó környezetet </a:t>
            </a:r>
          </a:p>
          <a:p>
            <a:pPr lvl="2"/>
            <a:r>
              <a:rPr lang="hu-HU" sz="1800" dirty="0" smtClean="0">
                <a:latin typeface="+mj-lt"/>
              </a:rPr>
              <a:t>az </a:t>
            </a:r>
            <a:r>
              <a:rPr lang="hu-HU" sz="1800" dirty="0">
                <a:latin typeface="+mj-lt"/>
              </a:rPr>
              <a:t>egyes könyvtári funkcióhoz </a:t>
            </a:r>
            <a:r>
              <a:rPr lang="hu-HU" sz="1800" dirty="0" smtClean="0">
                <a:latin typeface="+mj-lt"/>
              </a:rPr>
              <a:t>szabva, </a:t>
            </a:r>
            <a:r>
              <a:rPr lang="hu-HU" sz="1800" dirty="0">
                <a:latin typeface="+mj-lt"/>
              </a:rPr>
              <a:t>konkrét tevékenységhez </a:t>
            </a:r>
            <a:r>
              <a:rPr lang="hu-HU" sz="1800" dirty="0" smtClean="0">
                <a:latin typeface="+mj-lt"/>
              </a:rPr>
              <a:t>kötődve vagy szabadon</a:t>
            </a:r>
            <a:r>
              <a:rPr lang="hu-HU" sz="1800" dirty="0">
                <a:latin typeface="+mj-lt"/>
              </a:rPr>
              <a:t>, rugalmasan </a:t>
            </a:r>
            <a:r>
              <a:rPr lang="hu-HU" sz="1800" dirty="0" smtClean="0">
                <a:latin typeface="+mj-lt"/>
              </a:rPr>
              <a:t>alakíthatóan </a:t>
            </a:r>
          </a:p>
          <a:p>
            <a:pPr lvl="2"/>
            <a:r>
              <a:rPr lang="hu-HU" sz="1800" dirty="0" smtClean="0">
                <a:latin typeface="+mj-lt"/>
              </a:rPr>
              <a:t>tegyék lehetővé és ösztönözzék </a:t>
            </a:r>
            <a:r>
              <a:rPr lang="hu-HU" sz="1800" dirty="0">
                <a:latin typeface="+mj-lt"/>
              </a:rPr>
              <a:t>2-3 fős csoportok spontán kialakulását, közös </a:t>
            </a:r>
            <a:r>
              <a:rPr lang="hu-HU" sz="1800" dirty="0" smtClean="0">
                <a:latin typeface="+mj-lt"/>
              </a:rPr>
              <a:t>tevékenységét</a:t>
            </a:r>
          </a:p>
          <a:p>
            <a:pPr lvl="2"/>
            <a:r>
              <a:rPr lang="hu-HU" sz="1800" dirty="0">
                <a:latin typeface="+mj-lt"/>
              </a:rPr>
              <a:t>Teremtsünk kapcsolatot a közösségi szükségletek, a könyvtári funkciók, a kínált szolgáltatások és az ezeket kiszolgáló terek között!</a:t>
            </a:r>
          </a:p>
        </p:txBody>
      </p:sp>
      <p:pic>
        <p:nvPicPr>
          <p:cNvPr id="1026" name="Picture 2" descr="https://1.bp.blogspot.com/-ZB3DfYtIqdg/WsDZE0_2YII/AAAAAAAAEnU/D8DYZ5Clt60sLERvecAoyMCj9T7o-cuagCLcBGAs/s640/Taarnby_7_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13" y="4610175"/>
            <a:ext cx="3557587" cy="2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man on a bike outside Dokk1, a new culture and multimedia house in Aarhus, Denmark. Stock Pho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" b="9722"/>
          <a:stretch/>
        </p:blipFill>
        <p:spPr bwMode="auto">
          <a:xfrm>
            <a:off x="299220" y="4609091"/>
            <a:ext cx="3596065" cy="200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atvos.com/wp-content/uploads/2017/12/Aatvos_Stovner-Deichman-Oslo_social-library-design-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65" y="4609091"/>
            <a:ext cx="3553668" cy="19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9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4294967295"/>
          </p:nvPr>
        </p:nvSpPr>
        <p:spPr>
          <a:xfrm>
            <a:off x="704850" y="514350"/>
            <a:ext cx="11487150" cy="4022725"/>
          </a:xfrm>
        </p:spPr>
        <p:txBody>
          <a:bodyPr/>
          <a:lstStyle/>
          <a:p>
            <a:pPr marL="502920" indent="-457200">
              <a:buFont typeface="+mj-lt"/>
              <a:buAutoNum type="arabicPeriod" startAt="4"/>
            </a:pPr>
            <a:r>
              <a:rPr lang="hu-HU" b="1" dirty="0" smtClean="0">
                <a:latin typeface="+mj-lt"/>
              </a:rPr>
              <a:t>Kínáljon </a:t>
            </a:r>
            <a:r>
              <a:rPr lang="hu-HU" b="1" dirty="0">
                <a:latin typeface="+mj-lt"/>
              </a:rPr>
              <a:t>a könyvtár közösségi </a:t>
            </a:r>
            <a:r>
              <a:rPr lang="hu-HU" b="1" dirty="0" smtClean="0">
                <a:latin typeface="+mj-lt"/>
              </a:rPr>
              <a:t>szolgáltatásokat</a:t>
            </a:r>
          </a:p>
          <a:p>
            <a:pPr lvl="2"/>
            <a:r>
              <a:rPr lang="hu-HU" sz="1800" dirty="0">
                <a:latin typeface="+mj-lt"/>
              </a:rPr>
              <a:t>közkönyvtárak a „szomszédban</a:t>
            </a:r>
            <a:r>
              <a:rPr lang="hu-HU" sz="1800" dirty="0" smtClean="0">
                <a:latin typeface="+mj-lt"/>
              </a:rPr>
              <a:t>” – ahol az </a:t>
            </a:r>
            <a:r>
              <a:rPr lang="hu-HU" sz="1800" dirty="0">
                <a:latin typeface="+mj-lt"/>
              </a:rPr>
              <a:t>emberekhez </a:t>
            </a:r>
            <a:r>
              <a:rPr lang="hu-HU" sz="1800" dirty="0" smtClean="0">
                <a:latin typeface="+mj-lt"/>
              </a:rPr>
              <a:t>ügyes-bajos </a:t>
            </a:r>
            <a:r>
              <a:rPr lang="hu-HU" sz="1800" dirty="0">
                <a:latin typeface="+mj-lt"/>
              </a:rPr>
              <a:t>dolgaikat intézik </a:t>
            </a:r>
            <a:endParaRPr lang="hu-HU" sz="1800" dirty="0" smtClean="0">
              <a:latin typeface="+mj-lt"/>
            </a:endParaRPr>
          </a:p>
          <a:p>
            <a:pPr lvl="2"/>
            <a:r>
              <a:rPr lang="hu-HU" sz="1800" dirty="0" smtClean="0">
                <a:latin typeface="+mj-lt"/>
              </a:rPr>
              <a:t>ideális helyei a közösségi </a:t>
            </a:r>
            <a:r>
              <a:rPr lang="hu-HU" sz="1800" dirty="0">
                <a:latin typeface="+mj-lt"/>
              </a:rPr>
              <a:t>szolgáltatásoknak – a gyermekmegőrzőtől kezdve az adók befizetéséhez nyújtott segítségen át a különböző </a:t>
            </a:r>
            <a:r>
              <a:rPr lang="hu-HU" sz="1800" dirty="0" smtClean="0">
                <a:latin typeface="+mj-lt"/>
              </a:rPr>
              <a:t>képzésekig; a </a:t>
            </a:r>
            <a:r>
              <a:rPr lang="hu-HU" sz="1800" dirty="0">
                <a:latin typeface="+mj-lt"/>
              </a:rPr>
              <a:t>helyi információk megosztásától, a kávézón vagy a dokumentumok házhoz szállításán át a különböző tanfolyamokig </a:t>
            </a:r>
            <a:endParaRPr lang="hu-HU" sz="1800" dirty="0" smtClean="0">
              <a:latin typeface="+mj-lt"/>
            </a:endParaRPr>
          </a:p>
          <a:p>
            <a:pPr lvl="2"/>
            <a:r>
              <a:rPr lang="hu-HU" sz="1800" dirty="0" smtClean="0">
                <a:latin typeface="+mj-lt"/>
              </a:rPr>
              <a:t>találjuk </a:t>
            </a:r>
            <a:r>
              <a:rPr lang="hu-HU" sz="1800" dirty="0">
                <a:latin typeface="+mj-lt"/>
              </a:rPr>
              <a:t>meg, hogy a mi közösségünknek mire van szüksége.</a:t>
            </a:r>
            <a:endParaRPr lang="hu-HU" sz="1800" dirty="0" smtClean="0">
              <a:latin typeface="+mj-lt"/>
            </a:endParaRPr>
          </a:p>
          <a:p>
            <a:pPr marL="502920" indent="-457200">
              <a:buFont typeface="+mj-lt"/>
              <a:buAutoNum type="arabicPeriod" startAt="4"/>
            </a:pPr>
            <a:r>
              <a:rPr lang="hu-HU" b="1" dirty="0" smtClean="0">
                <a:latin typeface="+mj-lt"/>
              </a:rPr>
              <a:t>Álljon sokféle </a:t>
            </a:r>
            <a:r>
              <a:rPr lang="hu-HU" b="1" dirty="0">
                <a:latin typeface="+mj-lt"/>
              </a:rPr>
              <a:t>eszköz a közösség rendelkezésére a </a:t>
            </a:r>
            <a:r>
              <a:rPr lang="hu-HU" b="1" dirty="0" smtClean="0">
                <a:latin typeface="+mj-lt"/>
              </a:rPr>
              <a:t>könyvtárban</a:t>
            </a:r>
          </a:p>
          <a:p>
            <a:pPr lvl="2"/>
            <a:r>
              <a:rPr lang="hu-HU" sz="1800" dirty="0" smtClean="0">
                <a:latin typeface="+mj-lt"/>
              </a:rPr>
              <a:t>multifunkcionális könyvtár – az eszközök lehető legszélesebb köre</a:t>
            </a:r>
          </a:p>
          <a:p>
            <a:pPr lvl="3"/>
            <a:r>
              <a:rPr lang="hu-HU" sz="1800" dirty="0" smtClean="0">
                <a:latin typeface="+mj-lt"/>
              </a:rPr>
              <a:t>pl. ingyenes </a:t>
            </a:r>
            <a:r>
              <a:rPr lang="hu-HU" sz="1800" dirty="0" err="1">
                <a:latin typeface="+mj-lt"/>
              </a:rPr>
              <a:t>WiFi</a:t>
            </a:r>
            <a:r>
              <a:rPr lang="hu-HU" sz="1800" dirty="0">
                <a:latin typeface="+mj-lt"/>
              </a:rPr>
              <a:t> szolgáltatás </a:t>
            </a:r>
            <a:r>
              <a:rPr lang="hu-HU" sz="1800" dirty="0" smtClean="0">
                <a:latin typeface="+mj-lt"/>
              </a:rPr>
              <a:t>– kényelmes ülőhelyek ( az </a:t>
            </a:r>
            <a:r>
              <a:rPr lang="hu-HU" sz="1800" dirty="0">
                <a:latin typeface="+mj-lt"/>
              </a:rPr>
              <a:t>épületen belül és kívül </a:t>
            </a:r>
            <a:r>
              <a:rPr lang="hu-HU" sz="1800" dirty="0" smtClean="0">
                <a:latin typeface="+mj-lt"/>
              </a:rPr>
              <a:t>is) – nyomtatási lehetőség (háromszögelés)</a:t>
            </a:r>
          </a:p>
          <a:p>
            <a:pPr lvl="2"/>
            <a:r>
              <a:rPr lang="hu-HU" sz="1800" dirty="0">
                <a:latin typeface="+mj-lt"/>
              </a:rPr>
              <a:t>művészeti alkotások, szobrok (mint eszközök) vagy helyi megvilágítást adó kisebb </a:t>
            </a:r>
            <a:r>
              <a:rPr lang="hu-HU" sz="1800" dirty="0" smtClean="0">
                <a:latin typeface="+mj-lt"/>
              </a:rPr>
              <a:t>lámpák – otthonosság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2480" y="4649506"/>
            <a:ext cx="2378075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242" y="4639172"/>
            <a:ext cx="3572039" cy="200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1754" y="4649506"/>
            <a:ext cx="3553667" cy="19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9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4294967295"/>
          </p:nvPr>
        </p:nvSpPr>
        <p:spPr>
          <a:xfrm>
            <a:off x="704850" y="514350"/>
            <a:ext cx="11487150" cy="4022725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 startAt="6"/>
            </a:pPr>
            <a:r>
              <a:rPr lang="hu-HU" b="1" dirty="0" smtClean="0">
                <a:latin typeface="+mj-lt"/>
              </a:rPr>
              <a:t>Támogasson </a:t>
            </a:r>
            <a:r>
              <a:rPr lang="hu-HU" b="1" dirty="0">
                <a:latin typeface="+mj-lt"/>
              </a:rPr>
              <a:t>a könyvtár mindent, amit </a:t>
            </a:r>
            <a:r>
              <a:rPr lang="hu-HU" b="1" dirty="0" smtClean="0">
                <a:latin typeface="+mj-lt"/>
              </a:rPr>
              <a:t>helyi</a:t>
            </a:r>
          </a:p>
          <a:p>
            <a:pPr lvl="2"/>
            <a:endParaRPr lang="hu-HU" dirty="0" smtClean="0">
              <a:latin typeface="+mj-lt"/>
            </a:endParaRPr>
          </a:p>
          <a:p>
            <a:pPr lvl="2"/>
            <a:r>
              <a:rPr lang="hu-HU" sz="1800" b="1" dirty="0" smtClean="0">
                <a:latin typeface="+mj-lt"/>
              </a:rPr>
              <a:t>aktív </a:t>
            </a:r>
            <a:r>
              <a:rPr lang="hu-HU" sz="1800" b="1" dirty="0">
                <a:latin typeface="+mj-lt"/>
              </a:rPr>
              <a:t>szerepvállalás a településhez vagy településrészhez kötődő társadalmi kohézió erősítésében</a:t>
            </a:r>
          </a:p>
          <a:p>
            <a:pPr lvl="3"/>
            <a:r>
              <a:rPr lang="hu-HU" sz="1800" dirty="0" smtClean="0">
                <a:latin typeface="+mj-lt"/>
              </a:rPr>
              <a:t>gyűjtemények kinyitása, </a:t>
            </a:r>
            <a:r>
              <a:rPr lang="hu-HU" sz="1800" dirty="0">
                <a:latin typeface="+mj-lt"/>
              </a:rPr>
              <a:t>kreatív </a:t>
            </a:r>
            <a:r>
              <a:rPr lang="hu-HU" sz="1800" dirty="0" smtClean="0">
                <a:latin typeface="+mj-lt"/>
              </a:rPr>
              <a:t>újrahasznosítása, </a:t>
            </a:r>
          </a:p>
          <a:p>
            <a:pPr lvl="3"/>
            <a:r>
              <a:rPr lang="hu-HU" sz="1800" dirty="0" smtClean="0">
                <a:latin typeface="+mj-lt"/>
              </a:rPr>
              <a:t>a </a:t>
            </a:r>
            <a:r>
              <a:rPr lang="hu-HU" sz="1800" dirty="0">
                <a:latin typeface="+mj-lt"/>
              </a:rPr>
              <a:t>közösség </a:t>
            </a:r>
            <a:r>
              <a:rPr lang="hu-HU" sz="1800" dirty="0" smtClean="0">
                <a:latin typeface="+mj-lt"/>
              </a:rPr>
              <a:t>tagjainak bevonása </a:t>
            </a:r>
            <a:r>
              <a:rPr lang="hu-HU" sz="1800" dirty="0">
                <a:latin typeface="+mj-lt"/>
              </a:rPr>
              <a:t>a helytörténeti gyűjteményrészek </a:t>
            </a:r>
            <a:r>
              <a:rPr lang="hu-HU" sz="1800" dirty="0" smtClean="0">
                <a:latin typeface="+mj-lt"/>
              </a:rPr>
              <a:t>feltárásába</a:t>
            </a:r>
          </a:p>
          <a:p>
            <a:pPr lvl="3"/>
            <a:r>
              <a:rPr lang="hu-HU" sz="1800" dirty="0" smtClean="0">
                <a:latin typeface="+mj-lt"/>
              </a:rPr>
              <a:t>a </a:t>
            </a:r>
            <a:r>
              <a:rPr lang="hu-HU" sz="1800" dirty="0">
                <a:latin typeface="+mj-lt"/>
              </a:rPr>
              <a:t>helyi, a közösséget érintő vagy érdeklő témákkal kapcsolatos társadalmi </a:t>
            </a:r>
            <a:r>
              <a:rPr lang="hu-HU" sz="1800" dirty="0" smtClean="0">
                <a:latin typeface="+mj-lt"/>
              </a:rPr>
              <a:t>párbeszéd ideális színterei</a:t>
            </a:r>
          </a:p>
          <a:p>
            <a:pPr lvl="3"/>
            <a:r>
              <a:rPr lang="hu-HU" sz="1800" dirty="0" smtClean="0">
                <a:latin typeface="+mj-lt"/>
              </a:rPr>
              <a:t>közösségi programok, </a:t>
            </a:r>
            <a:r>
              <a:rPr lang="hu-HU" sz="1800" dirty="0">
                <a:latin typeface="+mj-lt"/>
              </a:rPr>
              <a:t>szórakoztató, sokak érdeklődésére számot tartó </a:t>
            </a:r>
            <a:r>
              <a:rPr lang="hu-HU" sz="1800" dirty="0" smtClean="0">
                <a:latin typeface="+mj-lt"/>
              </a:rPr>
              <a:t>események</a:t>
            </a:r>
          </a:p>
          <a:p>
            <a:pPr lvl="2"/>
            <a:r>
              <a:rPr lang="hu-HU" sz="1800" b="1" dirty="0" smtClean="0">
                <a:latin typeface="+mj-lt"/>
              </a:rPr>
              <a:t>meghatározó </a:t>
            </a:r>
            <a:r>
              <a:rPr lang="hu-HU" sz="1800" b="1" dirty="0">
                <a:latin typeface="+mj-lt"/>
              </a:rPr>
              <a:t>szerepet </a:t>
            </a:r>
            <a:r>
              <a:rPr lang="hu-HU" sz="1800" b="1" dirty="0" smtClean="0">
                <a:latin typeface="+mj-lt"/>
              </a:rPr>
              <a:t>játszhat </a:t>
            </a:r>
            <a:r>
              <a:rPr lang="hu-HU" sz="1800" b="1" dirty="0">
                <a:latin typeface="+mj-lt"/>
              </a:rPr>
              <a:t>a helyi üzleti élet fellendítésében </a:t>
            </a:r>
            <a:endParaRPr lang="hu-HU" sz="1800" b="1" dirty="0" smtClean="0">
              <a:latin typeface="+mj-lt"/>
            </a:endParaRPr>
          </a:p>
          <a:p>
            <a:pPr lvl="3"/>
            <a:r>
              <a:rPr lang="hu-HU" sz="1800" dirty="0" smtClean="0">
                <a:latin typeface="+mj-lt"/>
              </a:rPr>
              <a:t>információt közvetít; </a:t>
            </a:r>
            <a:r>
              <a:rPr lang="hu-HU" sz="1800" dirty="0">
                <a:latin typeface="+mj-lt"/>
              </a:rPr>
              <a:t>kapcsolatot </a:t>
            </a:r>
            <a:r>
              <a:rPr lang="hu-HU" sz="1800" dirty="0" smtClean="0">
                <a:latin typeface="+mj-lt"/>
              </a:rPr>
              <a:t>teremt </a:t>
            </a:r>
            <a:r>
              <a:rPr lang="hu-HU" sz="1800" dirty="0">
                <a:latin typeface="+mj-lt"/>
              </a:rPr>
              <a:t>a munkáltatók és a munkakeresők között; </a:t>
            </a:r>
            <a:endParaRPr lang="hu-HU" sz="1800" dirty="0" smtClean="0">
              <a:latin typeface="+mj-lt"/>
            </a:endParaRPr>
          </a:p>
          <a:p>
            <a:pPr lvl="3"/>
            <a:r>
              <a:rPr lang="hu-HU" sz="1800" dirty="0" smtClean="0">
                <a:latin typeface="+mj-lt"/>
              </a:rPr>
              <a:t>képzéseket szervez, </a:t>
            </a:r>
            <a:r>
              <a:rPr lang="hu-HU" sz="1800" dirty="0">
                <a:latin typeface="+mj-lt"/>
              </a:rPr>
              <a:t>amelyekkel megkönnyíthetik az egyének munkaerő piaci </a:t>
            </a:r>
            <a:r>
              <a:rPr lang="hu-HU" sz="1800" dirty="0" err="1">
                <a:latin typeface="+mj-lt"/>
              </a:rPr>
              <a:t>reintegrációját</a:t>
            </a:r>
            <a:r>
              <a:rPr lang="hu-HU" sz="1800" dirty="0">
                <a:latin typeface="+mj-lt"/>
              </a:rPr>
              <a:t>; </a:t>
            </a:r>
            <a:endParaRPr lang="hu-HU" sz="1800" dirty="0" smtClean="0">
              <a:latin typeface="+mj-lt"/>
            </a:endParaRPr>
          </a:p>
          <a:p>
            <a:pPr lvl="3"/>
            <a:r>
              <a:rPr lang="hu-HU" sz="1800" dirty="0" smtClean="0">
                <a:latin typeface="+mj-lt"/>
              </a:rPr>
              <a:t>megjelenési </a:t>
            </a:r>
            <a:r>
              <a:rPr lang="hu-HU" sz="1800" dirty="0">
                <a:latin typeface="+mj-lt"/>
              </a:rPr>
              <a:t>lehetőséget </a:t>
            </a:r>
            <a:r>
              <a:rPr lang="hu-HU" sz="1800" dirty="0" smtClean="0">
                <a:latin typeface="+mj-lt"/>
              </a:rPr>
              <a:t>biztosít </a:t>
            </a:r>
            <a:r>
              <a:rPr lang="hu-HU" sz="1800" dirty="0">
                <a:latin typeface="+mj-lt"/>
              </a:rPr>
              <a:t>a helyi vállalkozásoknak; </a:t>
            </a:r>
            <a:endParaRPr lang="hu-HU" sz="1800" dirty="0" smtClean="0">
              <a:latin typeface="+mj-lt"/>
            </a:endParaRPr>
          </a:p>
          <a:p>
            <a:pPr lvl="3"/>
            <a:r>
              <a:rPr lang="hu-HU" sz="1800" dirty="0" smtClean="0">
                <a:latin typeface="+mj-lt"/>
              </a:rPr>
              <a:t>a </a:t>
            </a:r>
            <a:r>
              <a:rPr lang="hu-HU" sz="1800" dirty="0">
                <a:latin typeface="+mj-lt"/>
              </a:rPr>
              <a:t>tudatos fogyasztói magatartás elsajátításához </a:t>
            </a:r>
            <a:r>
              <a:rPr lang="hu-HU" sz="1800" dirty="0" smtClean="0">
                <a:latin typeface="+mj-lt"/>
              </a:rPr>
              <a:t>járul hozzá programjaival</a:t>
            </a:r>
            <a:endParaRPr lang="hu-HU" sz="1800" dirty="0">
              <a:latin typeface="+mj-lt"/>
            </a:endParaRPr>
          </a:p>
          <a:p>
            <a:pPr lvl="2"/>
            <a:endParaRPr lang="hu-HU" b="1" dirty="0" smtClean="0"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8525" y="4690278"/>
            <a:ext cx="3368675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545" y="4687606"/>
            <a:ext cx="3741545" cy="200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3564" y="4687606"/>
            <a:ext cx="3740278" cy="200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4294967295"/>
          </p:nvPr>
        </p:nvSpPr>
        <p:spPr>
          <a:xfrm>
            <a:off x="704850" y="514350"/>
            <a:ext cx="11487150" cy="4022725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 startAt="7"/>
            </a:pPr>
            <a:r>
              <a:rPr lang="hu-HU" b="1" dirty="0" smtClean="0">
                <a:latin typeface="+mj-lt"/>
              </a:rPr>
              <a:t>Segítse </a:t>
            </a:r>
            <a:r>
              <a:rPr lang="hu-HU" b="1" dirty="0">
                <a:latin typeface="+mj-lt"/>
              </a:rPr>
              <a:t>a könyvtár a közösségi kommunikációt</a:t>
            </a:r>
            <a:endParaRPr lang="hu-HU" b="1" dirty="0" smtClean="0">
              <a:latin typeface="+mj-lt"/>
            </a:endParaRPr>
          </a:p>
          <a:p>
            <a:pPr lvl="2"/>
            <a:endParaRPr lang="hu-HU" dirty="0" smtClean="0">
              <a:latin typeface="+mj-lt"/>
            </a:endParaRPr>
          </a:p>
          <a:p>
            <a:pPr lvl="2"/>
            <a:r>
              <a:rPr lang="hu-HU" sz="1800" dirty="0" smtClean="0">
                <a:latin typeface="+mj-lt"/>
              </a:rPr>
              <a:t>legyenek </a:t>
            </a:r>
            <a:r>
              <a:rPr lang="hu-HU" sz="1800" dirty="0">
                <a:latin typeface="+mj-lt"/>
              </a:rPr>
              <a:t>elérhetők </a:t>
            </a:r>
            <a:r>
              <a:rPr lang="hu-HU" sz="1800" dirty="0" smtClean="0">
                <a:latin typeface="+mj-lt"/>
              </a:rPr>
              <a:t>a </a:t>
            </a:r>
            <a:r>
              <a:rPr lang="hu-HU" sz="1800" dirty="0">
                <a:latin typeface="+mj-lt"/>
              </a:rPr>
              <a:t>közösséggel kapcsolatos helyi </a:t>
            </a:r>
            <a:r>
              <a:rPr lang="hu-HU" sz="1800" dirty="0" smtClean="0">
                <a:latin typeface="+mj-lt"/>
              </a:rPr>
              <a:t>információk</a:t>
            </a:r>
          </a:p>
          <a:p>
            <a:pPr lvl="2"/>
            <a:r>
              <a:rPr lang="hu-HU" sz="1800" dirty="0" smtClean="0">
                <a:latin typeface="+mj-lt"/>
              </a:rPr>
              <a:t>kínáljon helyszínt </a:t>
            </a:r>
            <a:r>
              <a:rPr lang="hu-HU" sz="1800" dirty="0">
                <a:latin typeface="+mj-lt"/>
              </a:rPr>
              <a:t>a közösségi párbeszéd, kommunikáció sokféle módjának, a fórumoknak, a találkozóknak, a tájékoztatóknak, vagy legyen állandó helyszíne helyi csoportok </a:t>
            </a:r>
            <a:r>
              <a:rPr lang="hu-HU" sz="1800" dirty="0" smtClean="0">
                <a:latin typeface="+mj-lt"/>
              </a:rPr>
              <a:t>fellépésének</a:t>
            </a:r>
            <a:endParaRPr lang="hu-HU" sz="1800" dirty="0">
              <a:latin typeface="+mj-lt"/>
            </a:endParaRPr>
          </a:p>
          <a:p>
            <a:pPr marL="502920" indent="-457200">
              <a:buFont typeface="+mj-lt"/>
              <a:buAutoNum type="arabicPeriod" startAt="8"/>
            </a:pPr>
            <a:r>
              <a:rPr lang="hu-HU" b="1" dirty="0" smtClean="0">
                <a:latin typeface="+mj-lt"/>
              </a:rPr>
              <a:t>Legyen </a:t>
            </a:r>
            <a:r>
              <a:rPr lang="hu-HU" b="1" dirty="0">
                <a:latin typeface="+mj-lt"/>
              </a:rPr>
              <a:t>a könyvtár a helyi közösség </a:t>
            </a:r>
            <a:r>
              <a:rPr lang="hu-HU" b="1" dirty="0" smtClean="0">
                <a:latin typeface="+mj-lt"/>
              </a:rPr>
              <a:t>találkozóhelye</a:t>
            </a:r>
          </a:p>
          <a:p>
            <a:pPr lvl="2"/>
            <a:endParaRPr lang="hu-HU" dirty="0" smtClean="0">
              <a:latin typeface="+mj-lt"/>
            </a:endParaRPr>
          </a:p>
          <a:p>
            <a:pPr lvl="2"/>
            <a:r>
              <a:rPr lang="hu-HU" sz="1800" dirty="0" smtClean="0">
                <a:latin typeface="+mj-lt"/>
              </a:rPr>
              <a:t>külső </a:t>
            </a:r>
            <a:r>
              <a:rPr lang="hu-HU" sz="1800" dirty="0">
                <a:latin typeface="+mj-lt"/>
              </a:rPr>
              <a:t>és belső terei egyaránt ideális helyszínei a közösségi programoknak, rendezvényeknek, </a:t>
            </a:r>
            <a:r>
              <a:rPr lang="hu-HU" sz="1800" dirty="0" smtClean="0">
                <a:latin typeface="+mj-lt"/>
              </a:rPr>
              <a:t>fesztiváloknak</a:t>
            </a:r>
          </a:p>
          <a:p>
            <a:pPr lvl="2"/>
            <a:r>
              <a:rPr lang="hu-HU" sz="1800" dirty="0">
                <a:latin typeface="+mj-lt"/>
              </a:rPr>
              <a:t>külső </a:t>
            </a:r>
            <a:r>
              <a:rPr lang="hu-HU" sz="1800" dirty="0" smtClean="0">
                <a:latin typeface="+mj-lt"/>
              </a:rPr>
              <a:t>terek: </a:t>
            </a:r>
            <a:r>
              <a:rPr lang="hu-HU" sz="1800" dirty="0">
                <a:latin typeface="+mj-lt"/>
              </a:rPr>
              <a:t>a kávézótól a kültéri kiállításokig, a közösségi kertektől az „olvasóligetig”, a helyi művészek megjelenését biztosító ideiglenes tárlatoktól a „vegyen egy könyvet – tegyen egy könyvet” </a:t>
            </a:r>
            <a:r>
              <a:rPr lang="hu-HU" sz="1800" dirty="0" smtClean="0">
                <a:latin typeface="+mj-lt"/>
              </a:rPr>
              <a:t>típusú kezdeményezésekig</a:t>
            </a:r>
          </a:p>
          <a:p>
            <a:pPr lvl="2"/>
            <a:r>
              <a:rPr lang="hu-HU" sz="1800" dirty="0">
                <a:latin typeface="+mj-lt"/>
              </a:rPr>
              <a:t>a helyi termelőket, kiskereskedőket, helyi piacokat támogató közösségi </a:t>
            </a:r>
            <a:r>
              <a:rPr lang="hu-HU" sz="1800" dirty="0" smtClean="0">
                <a:latin typeface="+mj-lt"/>
              </a:rPr>
              <a:t>gondolkodás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6348" y="4768321"/>
            <a:ext cx="1481138" cy="20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420" y="4767779"/>
            <a:ext cx="3286449" cy="200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0949" y="4767779"/>
            <a:ext cx="3030711" cy="199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65" y="4769082"/>
            <a:ext cx="2673104" cy="200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5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hu-HU" b="1" dirty="0" smtClean="0"/>
              <a:t>Összegzés</a:t>
            </a:r>
            <a:endParaRPr lang="hu-HU" b="1" dirty="0"/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1111059" y="1845736"/>
            <a:ext cx="4937760" cy="4023359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hu-HU" sz="2000" b="1" dirty="0">
                <a:latin typeface="+mj-lt"/>
              </a:rPr>
              <a:t>A közösségvezérelt megközelítés egy új, a hagyományosakat kiegészítő eszköz a könyvtár és a szolgált közösség együttműködéséhez. </a:t>
            </a:r>
            <a:endParaRPr lang="hu-HU" sz="2000" b="1" dirty="0" smtClean="0">
              <a:latin typeface="+mj-lt"/>
            </a:endParaRPr>
          </a:p>
          <a:p>
            <a:pPr marL="0" lvl="0" indent="0">
              <a:buNone/>
            </a:pPr>
            <a:r>
              <a:rPr lang="hu-HU" sz="2000" b="1" dirty="0" smtClean="0">
                <a:latin typeface="+mj-lt"/>
              </a:rPr>
              <a:t>Újdonságai</a:t>
            </a:r>
            <a:r>
              <a:rPr lang="hu-HU" sz="1800" dirty="0" smtClean="0">
                <a:latin typeface="+mj-lt"/>
              </a:rPr>
              <a:t>: 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+mj-lt"/>
              </a:rPr>
              <a:t>nem </a:t>
            </a:r>
            <a:r>
              <a:rPr lang="hu-HU" sz="1800" dirty="0">
                <a:latin typeface="+mj-lt"/>
              </a:rPr>
              <a:t>pusztán a közösség számára, a közösség érdekében, hanem a közösséggel </a:t>
            </a:r>
            <a:r>
              <a:rPr lang="hu-HU" sz="1800" i="1" dirty="0">
                <a:latin typeface="+mj-lt"/>
              </a:rPr>
              <a:t>együtt</a:t>
            </a:r>
            <a:r>
              <a:rPr lang="hu-HU" sz="1800" dirty="0">
                <a:latin typeface="+mj-lt"/>
              </a:rPr>
              <a:t> gondolkozik, dolgozik a könyvtár – térről, szolgáltatásról, </a:t>
            </a:r>
            <a:r>
              <a:rPr lang="hu-HU" sz="1800" dirty="0" smtClean="0">
                <a:latin typeface="+mj-lt"/>
              </a:rPr>
              <a:t>programról;</a:t>
            </a:r>
            <a:r>
              <a:rPr lang="hu-HU" sz="1800" dirty="0">
                <a:latin typeface="+mj-lt"/>
              </a:rPr>
              <a:t> </a:t>
            </a:r>
            <a:endParaRPr lang="hu-HU" sz="1800" dirty="0" smtClean="0">
              <a:latin typeface="+mj-lt"/>
            </a:endParaRP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hu-HU" sz="1800" dirty="0" smtClean="0">
                <a:latin typeface="+mj-lt"/>
              </a:rPr>
              <a:t>a könyvtárosok </a:t>
            </a:r>
            <a:r>
              <a:rPr lang="hu-HU" sz="1800" dirty="0">
                <a:latin typeface="+mj-lt"/>
              </a:rPr>
              <a:t>aktívan figyelnek az embereknek a könyvtárral kapcsolatosan megfogalmazott véleményére, igényeire, szükségleteire, s a könyvtár és a közösség közötti információ- és tudáscsere (elő)segítői, támogatói, </a:t>
            </a:r>
            <a:r>
              <a:rPr lang="hu-HU" sz="1800" dirty="0" err="1">
                <a:latin typeface="+mj-lt"/>
              </a:rPr>
              <a:t>facilitátorai</a:t>
            </a:r>
            <a:r>
              <a:rPr lang="hu-HU" sz="1800" dirty="0">
                <a:latin typeface="+mj-lt"/>
              </a:rPr>
              <a:t> lesznek. Adnak és kapnak. </a:t>
            </a:r>
          </a:p>
          <a:p>
            <a:pPr marL="0" indent="0">
              <a:buNone/>
            </a:pPr>
            <a:r>
              <a:rPr lang="hu-HU" sz="2000" b="1" dirty="0" smtClean="0">
                <a:latin typeface="+mj-lt"/>
              </a:rPr>
              <a:t>A </a:t>
            </a:r>
            <a:r>
              <a:rPr lang="hu-HU" sz="2000" b="1" dirty="0">
                <a:latin typeface="+mj-lt"/>
              </a:rPr>
              <a:t>könyvtári szolgáltatások és programok következésképpen relevánsak lesznek és maradnak a közösség számára. </a:t>
            </a:r>
            <a:endParaRPr lang="hu-HU" sz="2000" b="1" dirty="0" smtClean="0">
              <a:latin typeface="+mj-lt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sz="half" idx="2"/>
          </p:nvPr>
        </p:nvSpPr>
        <p:spPr>
          <a:xfrm>
            <a:off x="6606225" y="1845735"/>
            <a:ext cx="5268447" cy="4023360"/>
          </a:xfrm>
        </p:spPr>
        <p:txBody>
          <a:bodyPr>
            <a:normAutofit fontScale="85000" lnSpcReduction="10000"/>
          </a:bodyPr>
          <a:lstStyle/>
          <a:p>
            <a:pPr algn="ctr"/>
            <a:endParaRPr lang="hu-HU" dirty="0" smtClean="0"/>
          </a:p>
          <a:p>
            <a:pPr algn="ctr"/>
            <a:r>
              <a:rPr lang="hu-HU" b="1" dirty="0" smtClean="0"/>
              <a:t>A </a:t>
            </a:r>
            <a:r>
              <a:rPr lang="hu-HU" b="1" dirty="0"/>
              <a:t>21. században kizárólag </a:t>
            </a:r>
            <a:endParaRPr lang="hu-HU" b="1" dirty="0" smtClean="0"/>
          </a:p>
          <a:p>
            <a:pPr algn="ctr"/>
            <a:r>
              <a:rPr lang="hu-HU" b="1" dirty="0" smtClean="0"/>
              <a:t>a </a:t>
            </a:r>
            <a:r>
              <a:rPr lang="hu-HU" b="1" dirty="0"/>
              <a:t>tereiben, működésében, </a:t>
            </a:r>
            <a:r>
              <a:rPr lang="hu-HU" b="1" dirty="0" smtClean="0"/>
              <a:t>szolgáltatásaiban és </a:t>
            </a:r>
            <a:r>
              <a:rPr lang="hu-HU" b="1" dirty="0"/>
              <a:t>programjaiban </a:t>
            </a:r>
            <a:endParaRPr lang="hu-HU" b="1" dirty="0" smtClean="0"/>
          </a:p>
          <a:p>
            <a:pPr algn="ctr"/>
            <a:r>
              <a:rPr lang="hu-HU" b="1" dirty="0" smtClean="0"/>
              <a:t>az </a:t>
            </a:r>
            <a:r>
              <a:rPr lang="hu-HU" b="1" dirty="0"/>
              <a:t>általa szolgált közösség igényeire és szükségleteire reflektáló, </a:t>
            </a:r>
            <a:endParaRPr lang="hu-HU" b="1" dirty="0" smtClean="0"/>
          </a:p>
          <a:p>
            <a:pPr algn="ctr"/>
            <a:r>
              <a:rPr lang="hu-HU" b="1" dirty="0" smtClean="0"/>
              <a:t>közösségvezérelt </a:t>
            </a:r>
            <a:r>
              <a:rPr lang="hu-HU" b="1" dirty="0"/>
              <a:t>közkönyvtárak </a:t>
            </a:r>
            <a:endParaRPr lang="hu-HU" b="1" dirty="0" smtClean="0"/>
          </a:p>
          <a:p>
            <a:pPr algn="ctr"/>
            <a:r>
              <a:rPr lang="hu-HU" b="1" dirty="0" smtClean="0"/>
              <a:t>képesek </a:t>
            </a:r>
            <a:r>
              <a:rPr lang="hu-HU" b="1" dirty="0"/>
              <a:t>meghatározó szerepet betölteni az adott település vagy településrész hosszú távú fejlődésében és fenntarthatóságában. </a:t>
            </a:r>
            <a:endParaRPr lang="hu-HU" b="1" dirty="0" smtClean="0"/>
          </a:p>
          <a:p>
            <a:pPr algn="ctr"/>
            <a:r>
              <a:rPr lang="hu-HU" b="1" dirty="0" smtClean="0"/>
              <a:t>Így </a:t>
            </a:r>
            <a:r>
              <a:rPr lang="hu-HU" b="1" dirty="0"/>
              <a:t>járulva hozzá egy befogadó(</a:t>
            </a:r>
            <a:r>
              <a:rPr lang="hu-HU" b="1" dirty="0" err="1"/>
              <a:t>bb</a:t>
            </a:r>
            <a:r>
              <a:rPr lang="hu-HU" b="1" dirty="0"/>
              <a:t>), együttműködő, fenntartható társadalom megteremtéséhez</a:t>
            </a:r>
            <a:r>
              <a:rPr lang="hu-HU" b="1" dirty="0" smtClean="0"/>
              <a:t>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80624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3"/>
          <p:cNvSpPr>
            <a:spLocks noGrp="1"/>
          </p:cNvSpPr>
          <p:nvPr>
            <p:ph type="title" idx="4294967295"/>
          </p:nvPr>
        </p:nvSpPr>
        <p:spPr>
          <a:xfrm>
            <a:off x="3078984" y="5105847"/>
            <a:ext cx="8910637" cy="1281112"/>
          </a:xfrm>
        </p:spPr>
        <p:txBody>
          <a:bodyPr anchor="ctr"/>
          <a:lstStyle/>
          <a:p>
            <a:pPr algn="r"/>
            <a:r>
              <a:rPr lang="hu-HU" b="1" dirty="0" smtClean="0">
                <a:solidFill>
                  <a:schemeClr val="tx2"/>
                </a:solidFill>
              </a:rPr>
              <a:t>Köszönöm a figyelmet!</a:t>
            </a:r>
            <a:br>
              <a:rPr lang="hu-HU" b="1" dirty="0" smtClean="0">
                <a:solidFill>
                  <a:schemeClr val="tx2"/>
                </a:solidFill>
              </a:rPr>
            </a:br>
            <a:r>
              <a:rPr lang="hu-HU" sz="1800" b="1" dirty="0">
                <a:solidFill>
                  <a:schemeClr val="tx2"/>
                </a:solidFill>
              </a:rPr>
              <a:t>http://librariandbd.blogspot.hu</a:t>
            </a:r>
            <a:r>
              <a:rPr lang="hu-HU" sz="1800" b="1" dirty="0" smtClean="0">
                <a:solidFill>
                  <a:schemeClr val="tx2"/>
                </a:solidFill>
              </a:rPr>
              <a:t>/</a:t>
            </a:r>
            <a:endParaRPr lang="hu-HU" sz="1800" b="1" dirty="0">
              <a:solidFill>
                <a:schemeClr val="tx2"/>
              </a:solidFill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28636" y="286691"/>
            <a:ext cx="9853613" cy="46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526640" y="362812"/>
            <a:ext cx="1141279" cy="1141279"/>
          </a:xfrm>
          <a:prstGeom prst="roundRect">
            <a:avLst>
              <a:gd name="adj" fmla="val 1667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64214" y="224155"/>
            <a:ext cx="10058400" cy="1450757"/>
          </a:xfrm>
        </p:spPr>
        <p:txBody>
          <a:bodyPr anchor="ctr"/>
          <a:lstStyle/>
          <a:p>
            <a:r>
              <a:rPr lang="hu-HU" b="1" dirty="0" smtClean="0"/>
              <a:t>Élhető terek, infrastruktúra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410450" y="6419850"/>
            <a:ext cx="463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smtClean="0">
                <a:solidFill>
                  <a:schemeClr val="bg1"/>
                </a:solidFill>
              </a:rPr>
              <a:t>University of Minnesota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19125" y="1845734"/>
            <a:ext cx="10536555" cy="4023360"/>
          </a:xfrm>
        </p:spPr>
        <p:txBody>
          <a:bodyPr/>
          <a:lstStyle/>
          <a:p>
            <a:pPr algn="ctr"/>
            <a:r>
              <a:rPr lang="hu-HU" b="1" dirty="0">
                <a:latin typeface="+mj-lt"/>
              </a:rPr>
              <a:t>A közösség </a:t>
            </a:r>
            <a:r>
              <a:rPr lang="hu-HU" b="1" dirty="0" smtClean="0">
                <a:latin typeface="+mj-lt"/>
              </a:rPr>
              <a:t>lényeges </a:t>
            </a:r>
            <a:r>
              <a:rPr lang="hu-HU" b="1" dirty="0">
                <a:latin typeface="+mj-lt"/>
              </a:rPr>
              <a:t>aspektusa, amely az egyéni jólétet érinti, az </a:t>
            </a:r>
            <a:r>
              <a:rPr lang="hu-HU" b="1" dirty="0" smtClean="0">
                <a:latin typeface="+mj-lt"/>
              </a:rPr>
              <a:t>infrastruktúra, azaz: </a:t>
            </a:r>
            <a:r>
              <a:rPr lang="hu-HU" b="1" i="1" dirty="0">
                <a:latin typeface="+mj-lt"/>
              </a:rPr>
              <a:t>közösség szükségleteinek megfelelő fizikai terek és </a:t>
            </a:r>
            <a:r>
              <a:rPr lang="hu-HU" b="1" i="1" dirty="0" smtClean="0">
                <a:latin typeface="+mj-lt"/>
              </a:rPr>
              <a:t>szolgáltatások elérhetősége.</a:t>
            </a:r>
          </a:p>
          <a:p>
            <a:pPr algn="just"/>
            <a:endParaRPr lang="hu-HU" b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47110003"/>
              </p:ext>
            </p:extLst>
          </p:nvPr>
        </p:nvGraphicFramePr>
        <p:xfrm>
          <a:off x="755650" y="2616208"/>
          <a:ext cx="10483850" cy="3423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34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162571" y="1087348"/>
            <a:ext cx="9966960" cy="2926080"/>
          </a:xfrm>
        </p:spPr>
        <p:txBody>
          <a:bodyPr/>
          <a:lstStyle/>
          <a:p>
            <a:pPr algn="l"/>
            <a:r>
              <a:rPr lang="hu-HU" sz="4000" b="1" dirty="0" smtClean="0"/>
              <a:t>Könyvtár és közösség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6594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104" y="490864"/>
            <a:ext cx="10313146" cy="1280890"/>
          </a:xfrm>
        </p:spPr>
        <p:txBody>
          <a:bodyPr anchor="ctr">
            <a:normAutofit/>
          </a:bodyPr>
          <a:lstStyle/>
          <a:p>
            <a:r>
              <a:rPr lang="hu-HU" b="1" dirty="0" smtClean="0"/>
              <a:t>Sikeres 21. századi közkönyvtár 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4904" y="1947766"/>
            <a:ext cx="11098060" cy="3416300"/>
          </a:xfrm>
        </p:spPr>
        <p:txBody>
          <a:bodyPr>
            <a:noAutofit/>
          </a:bodyPr>
          <a:lstStyle/>
          <a:p>
            <a:r>
              <a:rPr lang="hu-HU" sz="2400" b="1" dirty="0">
                <a:latin typeface="+mj-lt"/>
              </a:rPr>
              <a:t>Kulcsszó: közösségi</a:t>
            </a:r>
            <a:endParaRPr lang="hu-HU" sz="2200" dirty="0" smtClean="0">
              <a:latin typeface="+mj-lt"/>
            </a:endParaRPr>
          </a:p>
          <a:p>
            <a:r>
              <a:rPr lang="hu-HU" sz="2200" dirty="0" smtClean="0">
                <a:latin typeface="+mj-lt"/>
              </a:rPr>
              <a:t>vö. modern </a:t>
            </a:r>
            <a:r>
              <a:rPr lang="hu-HU" sz="2200" dirty="0" err="1" smtClean="0">
                <a:latin typeface="+mj-lt"/>
              </a:rPr>
              <a:t>public</a:t>
            </a:r>
            <a:r>
              <a:rPr lang="hu-HU" sz="2200" dirty="0" smtClean="0">
                <a:latin typeface="+mj-lt"/>
              </a:rPr>
              <a:t> </a:t>
            </a:r>
            <a:r>
              <a:rPr lang="hu-HU" sz="2200" dirty="0" err="1" smtClean="0">
                <a:latin typeface="+mj-lt"/>
              </a:rPr>
              <a:t>library</a:t>
            </a:r>
            <a:r>
              <a:rPr lang="hu-HU" sz="2200" dirty="0" smtClean="0">
                <a:latin typeface="+mj-lt"/>
              </a:rPr>
              <a:t> </a:t>
            </a:r>
            <a:r>
              <a:rPr lang="hu-HU" sz="2200" dirty="0">
                <a:latin typeface="+mj-lt"/>
              </a:rPr>
              <a:t>- nem </a:t>
            </a:r>
            <a:r>
              <a:rPr lang="hu-HU" sz="2200" i="1" dirty="0">
                <a:latin typeface="+mj-lt"/>
              </a:rPr>
              <a:t>csak</a:t>
            </a:r>
            <a:r>
              <a:rPr lang="hu-HU" sz="2200" dirty="0">
                <a:latin typeface="+mj-lt"/>
              </a:rPr>
              <a:t> gyűjtemény</a:t>
            </a:r>
          </a:p>
          <a:p>
            <a:pPr lvl="1"/>
            <a:r>
              <a:rPr lang="hu-HU" sz="1800" dirty="0" smtClean="0">
                <a:latin typeface="+mj-lt"/>
              </a:rPr>
              <a:t>szerepe</a:t>
            </a:r>
            <a:r>
              <a:rPr lang="hu-HU" sz="1800" dirty="0">
                <a:latin typeface="+mj-lt"/>
              </a:rPr>
              <a:t>, funkciói és szolgáltatásai mindig is folyamatosan alakultak az őket körülvevő környezet és társadalom változásával </a:t>
            </a:r>
            <a:r>
              <a:rPr lang="hu-HU" sz="1800" dirty="0" smtClean="0">
                <a:latin typeface="+mj-lt"/>
              </a:rPr>
              <a:t>kölcsönhatásban</a:t>
            </a:r>
          </a:p>
          <a:p>
            <a:r>
              <a:rPr lang="hu-HU" sz="2200" dirty="0" smtClean="0">
                <a:latin typeface="+mj-lt"/>
              </a:rPr>
              <a:t>Mitől függ, hogy egy könyvtár valóban az adott közösség meghatározó helyévé tud-e válni? </a:t>
            </a:r>
          </a:p>
          <a:p>
            <a:pPr lvl="1"/>
            <a:r>
              <a:rPr lang="hu-HU" sz="1800" dirty="0" smtClean="0">
                <a:latin typeface="+mj-lt"/>
              </a:rPr>
              <a:t>földrajzi elhelyezkedés</a:t>
            </a:r>
          </a:p>
          <a:p>
            <a:pPr lvl="1"/>
            <a:r>
              <a:rPr lang="hu-HU" sz="1800" dirty="0" smtClean="0">
                <a:latin typeface="+mj-lt"/>
              </a:rPr>
              <a:t>fizikai jelenlét (épület, terek, eszközök stb.)</a:t>
            </a:r>
          </a:p>
          <a:p>
            <a:pPr lvl="1"/>
            <a:r>
              <a:rPr lang="hu-HU" sz="1800" dirty="0" smtClean="0">
                <a:latin typeface="+mj-lt"/>
              </a:rPr>
              <a:t>valós társadalmi (politikai) szándék, támogatás</a:t>
            </a:r>
          </a:p>
          <a:p>
            <a:pPr lvl="1"/>
            <a:r>
              <a:rPr lang="hu-HU" sz="1800" dirty="0" smtClean="0">
                <a:latin typeface="+mj-lt"/>
              </a:rPr>
              <a:t>együttműködés, partnerség</a:t>
            </a:r>
          </a:p>
        </p:txBody>
      </p:sp>
    </p:spTree>
    <p:extLst>
      <p:ext uri="{BB962C8B-B14F-4D97-AF65-F5344CB8AC3E}">
        <p14:creationId xmlns:p14="http://schemas.microsoft.com/office/powerpoint/2010/main" val="3605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25004947"/>
              </p:ext>
            </p:extLst>
          </p:nvPr>
        </p:nvGraphicFramePr>
        <p:xfrm>
          <a:off x="0" y="0"/>
          <a:ext cx="11712575" cy="6361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74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14011187"/>
              </p:ext>
            </p:extLst>
          </p:nvPr>
        </p:nvGraphicFramePr>
        <p:xfrm>
          <a:off x="314325" y="192088"/>
          <a:ext cx="11033125" cy="6073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47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hu-HU" b="1" dirty="0" smtClean="0"/>
              <a:t>A könyvtár mint hely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latin typeface="+mj-lt"/>
              </a:rPr>
              <a:t>information </a:t>
            </a:r>
            <a:r>
              <a:rPr lang="hu-HU" b="1" dirty="0">
                <a:latin typeface="+mj-lt"/>
              </a:rPr>
              <a:t>commons </a:t>
            </a:r>
            <a:r>
              <a:rPr lang="hu-HU" dirty="0">
                <a:latin typeface="+mj-lt"/>
              </a:rPr>
              <a:t>– közös tanulóterek, 1990-es évek (USA)</a:t>
            </a:r>
          </a:p>
          <a:p>
            <a:pPr lvl="1"/>
            <a:r>
              <a:rPr lang="hu-HU" dirty="0">
                <a:latin typeface="+mj-lt"/>
              </a:rPr>
              <a:t>IKT eszközök és digitális, online források</a:t>
            </a:r>
          </a:p>
          <a:p>
            <a:pPr lvl="1"/>
            <a:r>
              <a:rPr lang="hu-HU" dirty="0">
                <a:latin typeface="+mj-lt"/>
              </a:rPr>
              <a:t>közös tanulás és munka lehetősége</a:t>
            </a:r>
          </a:p>
          <a:p>
            <a:pPr lvl="1"/>
            <a:r>
              <a:rPr lang="hu-HU" dirty="0">
                <a:latin typeface="+mj-lt"/>
              </a:rPr>
              <a:t>állandóan elérhető humán segítség (könyvtárosok, IT szakemberek)</a:t>
            </a:r>
          </a:p>
          <a:p>
            <a:r>
              <a:rPr lang="hu-HU" dirty="0">
                <a:latin typeface="+mj-lt"/>
              </a:rPr>
              <a:t>1995 környékén: a beszélgetés és az evés-ivás lehetőségének megjelenése az egyetemi könyvtárakban</a:t>
            </a:r>
          </a:p>
          <a:p>
            <a:r>
              <a:rPr lang="hu-HU" b="1" dirty="0" smtClean="0">
                <a:latin typeface="+mj-lt"/>
              </a:rPr>
              <a:t>„the library as space”</a:t>
            </a:r>
          </a:p>
          <a:p>
            <a:pPr lvl="1"/>
            <a:r>
              <a:rPr lang="hu-HU" dirty="0">
                <a:latin typeface="+mj-lt"/>
              </a:rPr>
              <a:t>Leighton és </a:t>
            </a:r>
            <a:r>
              <a:rPr lang="hu-HU" dirty="0" smtClean="0">
                <a:latin typeface="+mj-lt"/>
              </a:rPr>
              <a:t>Weber, 1999:</a:t>
            </a:r>
          </a:p>
          <a:p>
            <a:pPr lvl="2"/>
            <a:r>
              <a:rPr lang="hu-HU" dirty="0">
                <a:latin typeface="+mj-lt"/>
              </a:rPr>
              <a:t>a könyvtár olyan hely, ahol a diákok </a:t>
            </a:r>
            <a:r>
              <a:rPr lang="hu-HU" b="1" dirty="0">
                <a:latin typeface="+mj-lt"/>
              </a:rPr>
              <a:t>intellektuális interakciót</a:t>
            </a:r>
            <a:r>
              <a:rPr lang="hu-HU" dirty="0">
                <a:latin typeface="+mj-lt"/>
              </a:rPr>
              <a:t>, az </a:t>
            </a:r>
            <a:r>
              <a:rPr lang="hu-HU" b="1" dirty="0">
                <a:latin typeface="+mj-lt"/>
              </a:rPr>
              <a:t>információcsere</a:t>
            </a:r>
            <a:r>
              <a:rPr lang="hu-HU" dirty="0">
                <a:latin typeface="+mj-lt"/>
              </a:rPr>
              <a:t> lehetőségét, illetve </a:t>
            </a:r>
            <a:r>
              <a:rPr lang="hu-HU" b="1" dirty="0">
                <a:latin typeface="+mj-lt"/>
              </a:rPr>
              <a:t>közösségi élményt </a:t>
            </a:r>
            <a:r>
              <a:rPr lang="hu-HU" dirty="0">
                <a:latin typeface="+mj-lt"/>
              </a:rPr>
              <a:t>és </a:t>
            </a:r>
            <a:r>
              <a:rPr lang="hu-HU" b="1" dirty="0">
                <a:latin typeface="+mj-lt"/>
              </a:rPr>
              <a:t>társadalmi kapcsolatokat </a:t>
            </a:r>
            <a:r>
              <a:rPr lang="hu-HU" dirty="0">
                <a:latin typeface="+mj-lt"/>
              </a:rPr>
              <a:t>keresnek, s a könyvtárat egyfajta </a:t>
            </a:r>
            <a:r>
              <a:rPr lang="hu-HU" b="1" dirty="0">
                <a:latin typeface="+mj-lt"/>
              </a:rPr>
              <a:t>menedékhelynek</a:t>
            </a:r>
            <a:r>
              <a:rPr lang="hu-HU" dirty="0">
                <a:latin typeface="+mj-lt"/>
              </a:rPr>
              <a:t> </a:t>
            </a:r>
            <a:r>
              <a:rPr lang="hu-HU" dirty="0" smtClean="0">
                <a:latin typeface="+mj-lt"/>
              </a:rPr>
              <a:t>tekintik</a:t>
            </a:r>
          </a:p>
        </p:txBody>
      </p:sp>
    </p:spTree>
    <p:extLst>
      <p:ext uri="{BB962C8B-B14F-4D97-AF65-F5344CB8AC3E}">
        <p14:creationId xmlns:p14="http://schemas.microsoft.com/office/powerpoint/2010/main" val="10794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hu-HU" b="1" dirty="0" smtClean="0"/>
              <a:t>Harmadik hely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3000" y="2057399"/>
            <a:ext cx="10474693" cy="4410777"/>
          </a:xfrm>
        </p:spPr>
        <p:txBody>
          <a:bodyPr>
            <a:normAutofit/>
          </a:bodyPr>
          <a:lstStyle/>
          <a:p>
            <a:r>
              <a:rPr lang="hu-HU" b="1" dirty="0" smtClean="0">
                <a:latin typeface="+mj-lt"/>
              </a:rPr>
              <a:t>olyan </a:t>
            </a:r>
            <a:r>
              <a:rPr lang="hu-HU" b="1" dirty="0">
                <a:latin typeface="+mj-lt"/>
              </a:rPr>
              <a:t>semleges helyek, ahol az emberek összejöhetnek és interakcióba kerülhetnek </a:t>
            </a:r>
            <a:r>
              <a:rPr lang="hu-HU" b="1" dirty="0" smtClean="0">
                <a:latin typeface="+mj-lt"/>
              </a:rPr>
              <a:t>egymással </a:t>
            </a:r>
            <a:r>
              <a:rPr lang="hu-HU" dirty="0" smtClean="0">
                <a:latin typeface="+mj-lt"/>
              </a:rPr>
              <a:t>(</a:t>
            </a:r>
            <a:r>
              <a:rPr lang="hu-HU" dirty="0">
                <a:latin typeface="+mj-lt"/>
              </a:rPr>
              <a:t>Ray </a:t>
            </a:r>
            <a:r>
              <a:rPr lang="hu-HU" dirty="0" err="1">
                <a:latin typeface="+mj-lt"/>
              </a:rPr>
              <a:t>Oldenburg</a:t>
            </a:r>
            <a:r>
              <a:rPr lang="hu-HU" dirty="0">
                <a:latin typeface="+mj-lt"/>
              </a:rPr>
              <a:t> , </a:t>
            </a:r>
            <a:r>
              <a:rPr lang="hu-HU" dirty="0" smtClean="0">
                <a:latin typeface="+mj-lt"/>
              </a:rPr>
              <a:t>1989)</a:t>
            </a:r>
          </a:p>
          <a:p>
            <a:endParaRPr lang="hu-HU" dirty="0" smtClean="0">
              <a:latin typeface="+mj-lt"/>
            </a:endParaRPr>
          </a:p>
          <a:p>
            <a:pPr lvl="1"/>
            <a:r>
              <a:rPr lang="hu-HU" dirty="0">
                <a:latin typeface="+mj-lt"/>
              </a:rPr>
              <a:t>a</a:t>
            </a:r>
            <a:r>
              <a:rPr lang="hu-HU" dirty="0" smtClean="0">
                <a:latin typeface="+mj-lt"/>
              </a:rPr>
              <a:t> harmadik </a:t>
            </a:r>
            <a:r>
              <a:rPr lang="hu-HU" dirty="0">
                <a:latin typeface="+mj-lt"/>
              </a:rPr>
              <a:t>helyeken a fő tevékenység a </a:t>
            </a:r>
            <a:r>
              <a:rPr lang="hu-HU" b="1" dirty="0" smtClean="0">
                <a:latin typeface="+mj-lt"/>
              </a:rPr>
              <a:t>beszélgetés </a:t>
            </a:r>
          </a:p>
          <a:p>
            <a:pPr lvl="1"/>
            <a:r>
              <a:rPr lang="hu-HU" dirty="0" smtClean="0">
                <a:latin typeface="+mj-lt"/>
              </a:rPr>
              <a:t>további kapcsolódó kifejezések: mosoly</a:t>
            </a:r>
            <a:r>
              <a:rPr lang="hu-HU" dirty="0">
                <a:latin typeface="+mj-lt"/>
              </a:rPr>
              <a:t>, </a:t>
            </a:r>
            <a:r>
              <a:rPr lang="hu-HU" dirty="0" smtClean="0">
                <a:latin typeface="+mj-lt"/>
              </a:rPr>
              <a:t>csillogó </a:t>
            </a:r>
            <a:r>
              <a:rPr lang="hu-HU" dirty="0">
                <a:latin typeface="+mj-lt"/>
              </a:rPr>
              <a:t>szemek, </a:t>
            </a:r>
            <a:r>
              <a:rPr lang="hu-HU" dirty="0" smtClean="0">
                <a:latin typeface="+mj-lt"/>
              </a:rPr>
              <a:t>kézfogás</a:t>
            </a:r>
            <a:r>
              <a:rPr lang="hu-HU" dirty="0">
                <a:latin typeface="+mj-lt"/>
              </a:rPr>
              <a:t>, </a:t>
            </a:r>
            <a:r>
              <a:rPr lang="hu-HU" dirty="0" smtClean="0">
                <a:latin typeface="+mj-lt"/>
              </a:rPr>
              <a:t>hátlapogatás</a:t>
            </a:r>
          </a:p>
          <a:p>
            <a:pPr lvl="1"/>
            <a:r>
              <a:rPr lang="hu-HU" dirty="0" smtClean="0">
                <a:latin typeface="+mj-lt"/>
              </a:rPr>
              <a:t>befogadó hely</a:t>
            </a:r>
          </a:p>
          <a:p>
            <a:pPr lvl="1"/>
            <a:r>
              <a:rPr lang="hu-HU" dirty="0" smtClean="0">
                <a:latin typeface="+mj-lt"/>
              </a:rPr>
              <a:t>használata </a:t>
            </a:r>
            <a:r>
              <a:rPr lang="hu-HU" dirty="0">
                <a:latin typeface="+mj-lt"/>
              </a:rPr>
              <a:t>nem kötődik formális </a:t>
            </a:r>
            <a:r>
              <a:rPr lang="hu-HU" dirty="0" smtClean="0">
                <a:latin typeface="+mj-lt"/>
              </a:rPr>
              <a:t>tagsághoz</a:t>
            </a:r>
          </a:p>
          <a:p>
            <a:pPr lvl="1"/>
            <a:r>
              <a:rPr lang="hu-HU" dirty="0" smtClean="0">
                <a:latin typeface="+mj-lt"/>
              </a:rPr>
              <a:t>nem </a:t>
            </a:r>
            <a:r>
              <a:rPr lang="hu-HU" dirty="0">
                <a:latin typeface="+mj-lt"/>
              </a:rPr>
              <a:t>zár ki senkit, könnyen elérhető és </a:t>
            </a:r>
            <a:r>
              <a:rPr lang="hu-HU" dirty="0" smtClean="0">
                <a:latin typeface="+mj-lt"/>
              </a:rPr>
              <a:t>hozzáférhető</a:t>
            </a:r>
          </a:p>
          <a:p>
            <a:pPr lvl="1"/>
            <a:r>
              <a:rPr lang="hu-HU" dirty="0" smtClean="0">
                <a:latin typeface="+mj-lt"/>
              </a:rPr>
              <a:t>szabályait </a:t>
            </a:r>
            <a:r>
              <a:rPr lang="hu-HU" dirty="0">
                <a:latin typeface="+mj-lt"/>
              </a:rPr>
              <a:t>a közösség </a:t>
            </a:r>
            <a:r>
              <a:rPr lang="hu-HU" dirty="0" smtClean="0">
                <a:latin typeface="+mj-lt"/>
              </a:rPr>
              <a:t>alkotja</a:t>
            </a:r>
          </a:p>
          <a:p>
            <a:pPr lvl="1"/>
            <a:r>
              <a:rPr lang="hu-HU" dirty="0" smtClean="0">
                <a:latin typeface="+mj-lt"/>
              </a:rPr>
              <a:t>valódi </a:t>
            </a:r>
            <a:r>
              <a:rPr lang="hu-HU" dirty="0">
                <a:latin typeface="+mj-lt"/>
              </a:rPr>
              <a:t>otthon – az otthontól távol is  </a:t>
            </a:r>
          </a:p>
          <a:p>
            <a:r>
              <a:rPr lang="hu-HU" b="1" dirty="0" smtClean="0">
                <a:latin typeface="+mj-lt"/>
              </a:rPr>
              <a:t>könyvtárak is!</a:t>
            </a:r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07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ív">
  <a:themeElements>
    <a:clrScheme name="1. egyéni sém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2060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mbria–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689</TotalTime>
  <Words>3086</Words>
  <Application>Microsoft Office PowerPoint</Application>
  <PresentationFormat>Szélesvásznú</PresentationFormat>
  <Paragraphs>270</Paragraphs>
  <Slides>26</Slides>
  <Notes>26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Georgia</vt:lpstr>
      <vt:lpstr>Symbol</vt:lpstr>
      <vt:lpstr>Wingdings</vt:lpstr>
      <vt:lpstr>Retrospektív</vt:lpstr>
      <vt:lpstr>A könyvtár szerepe és lehetőségei a közösségi jól-létben</vt:lpstr>
      <vt:lpstr>Közösségi jól-lét (well-being)</vt:lpstr>
      <vt:lpstr>Élhető terek, infrastruktúra</vt:lpstr>
      <vt:lpstr>Könyvtár és közösség</vt:lpstr>
      <vt:lpstr>Sikeres 21. századi közkönyvtár </vt:lpstr>
      <vt:lpstr>PowerPoint bemutató</vt:lpstr>
      <vt:lpstr>PowerPoint bemutató</vt:lpstr>
      <vt:lpstr>A könyvtár mint hely</vt:lpstr>
      <vt:lpstr>Harmadik hely</vt:lpstr>
      <vt:lpstr>Affinitás tér és a lehetőségek tere</vt:lpstr>
      <vt:lpstr>PowerPoint bemutató</vt:lpstr>
      <vt:lpstr>Hogyan hozzunk létre sikeres köztereket és közösségi tereket?  Placemaking</vt:lpstr>
      <vt:lpstr>Köztér (közösségi tér)</vt:lpstr>
      <vt:lpstr>Placemaking</vt:lpstr>
      <vt:lpstr>Whyte szerint…</vt:lpstr>
      <vt:lpstr>Project for Public Spaces (1975)</vt:lpstr>
      <vt:lpstr>Definíció(k)</vt:lpstr>
      <vt:lpstr>Placemaking</vt:lpstr>
      <vt:lpstr>Milyen a jó köztér a PPS szerint?</vt:lpstr>
      <vt:lpstr>Placemaking a közösségvezérelt könyvtárban</vt:lpstr>
      <vt:lpstr>PowerPoint bemutató</vt:lpstr>
      <vt:lpstr>PowerPoint bemutató</vt:lpstr>
      <vt:lpstr>PowerPoint bemutató</vt:lpstr>
      <vt:lpstr>PowerPoint bemutató</vt:lpstr>
      <vt:lpstr>Összegzés</vt:lpstr>
      <vt:lpstr>Köszönöm a figyelmet! http://librariandbd.blogspot.hu/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könyvtár szerepe és lehetőségei a közösségi jól-létben</dc:title>
  <dc:creator>Koreny Ágnes</dc:creator>
  <cp:lastModifiedBy>Koreny Ágnes</cp:lastModifiedBy>
  <cp:revision>27</cp:revision>
  <dcterms:created xsi:type="dcterms:W3CDTF">2018-06-15T06:16:26Z</dcterms:created>
  <dcterms:modified xsi:type="dcterms:W3CDTF">2018-07-04T21:05:41Z</dcterms:modified>
</cp:coreProperties>
</file>