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8B8A04-C9C0-4D37-9A85-37B841CFEBF2}" type="datetimeFigureOut">
              <a:rPr lang="hu-HU" smtClean="0"/>
              <a:pPr/>
              <a:t>2016.03.01.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7BE7A09-DAE7-4292-8BD4-172464F7026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9400" cy="994055"/>
          </a:xfrm>
        </p:spPr>
        <p:txBody>
          <a:bodyPr/>
          <a:lstStyle/>
          <a:p>
            <a:r>
              <a:rPr lang="hu-HU" b="1" dirty="0" err="1" smtClean="0"/>
              <a:t>Füzéki</a:t>
            </a:r>
            <a:r>
              <a:rPr lang="hu-HU" b="1" dirty="0" smtClean="0"/>
              <a:t> díj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400800" cy="864096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Javaslat a díj eljárásrend megújításra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115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/>
              <a:t>A díj költségét (emléklap, érem, könyv) az elnökség, illetve az alapító </a:t>
            </a:r>
            <a:r>
              <a:rPr lang="hu-HU" dirty="0" err="1" smtClean="0"/>
              <a:t>Füzéki</a:t>
            </a:r>
            <a:r>
              <a:rPr lang="hu-HU" dirty="0" smtClean="0"/>
              <a:t> Bálint vállalja.</a:t>
            </a:r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Az átadó ünnepség költségét (80-100 fő szerény vendéglátás) az elnökség és azok a szervezetek, melyek jelöltje idáig eljutott, közösen adja össze. Ez kb. 3-5.000 Ft / szervezet.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 err="1" smtClean="0"/>
              <a:t>disszemináció</a:t>
            </a:r>
            <a:r>
              <a:rPr lang="hu-HU" dirty="0" smtClean="0"/>
              <a:t> és a szavazás elektronikus felületen zajlik és nem kerül külön pénzbe. A szavazás feltételeit kell kialakítani a honlapon esetlegesen egyszeri forrásból.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48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hu-HU" b="1" dirty="0"/>
              <a:t>Annak érdekében, hogy a </a:t>
            </a:r>
            <a:r>
              <a:rPr lang="hu-HU" b="1" dirty="0" err="1"/>
              <a:t>Füzéki</a:t>
            </a:r>
            <a:r>
              <a:rPr lang="hu-HU" b="1" dirty="0"/>
              <a:t> István Emlékérem díj az alapítói szándéknak megfelelően, de a jelenleginél hatékonyabban betöltse kettős </a:t>
            </a:r>
            <a:r>
              <a:rPr lang="hu-HU" b="1" dirty="0" smtClean="0"/>
              <a:t>szerepét, úgymint </a:t>
            </a:r>
          </a:p>
          <a:p>
            <a:pPr marL="114300" indent="0" algn="just">
              <a:buNone/>
            </a:pPr>
            <a:endParaRPr lang="hu-HU" b="1" dirty="0" smtClean="0"/>
          </a:p>
          <a:p>
            <a:pPr algn="just"/>
            <a:r>
              <a:rPr lang="hu-HU" b="1" dirty="0" smtClean="0"/>
              <a:t>emlékállítás </a:t>
            </a:r>
            <a:r>
              <a:rPr lang="hu-HU" b="1" dirty="0"/>
              <a:t>az 56’</a:t>
            </a:r>
            <a:r>
              <a:rPr lang="hu-HU" b="1" dirty="0" err="1"/>
              <a:t>-os</a:t>
            </a:r>
            <a:r>
              <a:rPr lang="hu-HU" b="1" dirty="0"/>
              <a:t> hősöknek, </a:t>
            </a:r>
            <a:r>
              <a:rPr lang="hu-HU" b="1" dirty="0" err="1"/>
              <a:t>Füzéki</a:t>
            </a:r>
            <a:r>
              <a:rPr lang="hu-HU" b="1" dirty="0"/>
              <a:t> </a:t>
            </a:r>
            <a:r>
              <a:rPr lang="hu-HU" b="1" dirty="0" smtClean="0"/>
              <a:t>Istvánnak a hős könyvtárosnak</a:t>
            </a:r>
          </a:p>
          <a:p>
            <a:pPr algn="just"/>
            <a:r>
              <a:rPr lang="hu-HU" b="1" dirty="0" smtClean="0"/>
              <a:t>és </a:t>
            </a:r>
            <a:r>
              <a:rPr lang="hu-HU" b="1" dirty="0"/>
              <a:t>a kiemelkedő könyvtárosi teljesítmény </a:t>
            </a:r>
            <a:r>
              <a:rPr lang="hu-HU" b="1" dirty="0" smtClean="0"/>
              <a:t>elismerése,</a:t>
            </a:r>
          </a:p>
          <a:p>
            <a:pPr marL="114300" indent="0" algn="just">
              <a:buNone/>
            </a:pPr>
            <a:endParaRPr lang="hu-HU" b="1" dirty="0"/>
          </a:p>
          <a:p>
            <a:pPr marL="114300" indent="0" algn="just">
              <a:buNone/>
            </a:pPr>
            <a:r>
              <a:rPr lang="hu-HU" b="1" dirty="0" smtClean="0"/>
              <a:t>az </a:t>
            </a:r>
            <a:r>
              <a:rPr lang="hu-HU" b="1" dirty="0"/>
              <a:t>alábbi javaslattal élek: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9432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Jelölt állítás    /</a:t>
            </a:r>
            <a:r>
              <a:rPr lang="hu-HU" dirty="0" err="1" smtClean="0"/>
              <a:t>max</a:t>
            </a:r>
            <a:r>
              <a:rPr lang="hu-HU" dirty="0" smtClean="0"/>
              <a:t> 32 - 50 fő/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568" y="1844824"/>
            <a:ext cx="20882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3131840" y="1844824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868144" y="1844824"/>
            <a:ext cx="19442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   Szervezetek	Elnökség		Kuratórium		</a:t>
            </a:r>
          </a:p>
          <a:p>
            <a:endParaRPr lang="hu-HU" dirty="0"/>
          </a:p>
          <a:p>
            <a:pPr marL="114300" indent="0">
              <a:buNone/>
            </a:pPr>
            <a:r>
              <a:rPr lang="hu-HU" dirty="0" smtClean="0"/>
              <a:t>                                                                      </a:t>
            </a:r>
            <a:r>
              <a:rPr lang="hu-HU" sz="2000" b="1" dirty="0" smtClean="0"/>
              <a:t>1 </a:t>
            </a:r>
            <a:r>
              <a:rPr lang="hu-HU" sz="2000" b="1" dirty="0"/>
              <a:t>fő</a:t>
            </a:r>
            <a:endParaRPr lang="hu-HU" sz="2000" dirty="0" smtClean="0"/>
          </a:p>
          <a:p>
            <a:endParaRPr lang="hu-HU" dirty="0"/>
          </a:p>
          <a:p>
            <a:pPr marL="11430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</a:t>
            </a:r>
            <a:r>
              <a:rPr lang="hu-HU" sz="1800" b="1" dirty="0"/>
              <a:t>1 fő   </a:t>
            </a:r>
          </a:p>
          <a:p>
            <a:endParaRPr lang="hu-HU" dirty="0"/>
          </a:p>
          <a:p>
            <a:endParaRPr lang="hu-HU" dirty="0" smtClean="0"/>
          </a:p>
          <a:p>
            <a:pPr marL="114300" indent="0">
              <a:buNone/>
            </a:pPr>
            <a:r>
              <a:rPr lang="hu-HU" dirty="0"/>
              <a:t> </a:t>
            </a:r>
            <a:r>
              <a:rPr lang="hu-HU" dirty="0" smtClean="0"/>
              <a:t>     </a:t>
            </a:r>
            <a:r>
              <a:rPr lang="hu-HU" sz="1800" b="1" dirty="0" smtClean="0"/>
              <a:t>30 szervezet x 1 fő </a:t>
            </a:r>
            <a:r>
              <a:rPr lang="hu-HU" sz="1600" b="1" i="1" dirty="0" smtClean="0"/>
              <a:t>(vagy esetleg taglétszám arányosan?)</a:t>
            </a:r>
            <a:endParaRPr lang="hu-HU" sz="2000" b="1" i="1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971600" y="2276872"/>
            <a:ext cx="0" cy="3528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971600" y="5805264"/>
            <a:ext cx="63367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3419872" y="2276872"/>
            <a:ext cx="0" cy="23762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419872" y="4653136"/>
            <a:ext cx="38884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156176" y="2276872"/>
            <a:ext cx="0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6156176" y="364502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837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Jelölt állítás április végéig tart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67544" y="3212976"/>
            <a:ext cx="8208912" cy="2808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Keressük az év (kiemelkedő) könyvtárosát.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jelölés formai kritériumai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/>
          </a:p>
          <a:p>
            <a:pPr lvl="0"/>
            <a:r>
              <a:rPr lang="hu-HU" dirty="0"/>
              <a:t>a jelölő (szervezet, személy) azonosítsa magát</a:t>
            </a:r>
          </a:p>
          <a:p>
            <a:pPr lvl="0"/>
            <a:r>
              <a:rPr lang="hu-HU" dirty="0"/>
              <a:t>a jelöltről (jelölt csoportról) legyen egy igazolványkép és legyen azonosítva (név, lakcím, munkahely, elérhetőség)</a:t>
            </a:r>
          </a:p>
          <a:p>
            <a:pPr lvl="0"/>
            <a:r>
              <a:rPr lang="hu-HU" dirty="0"/>
              <a:t>a jelöltről legyen egy maximum 1 oldalas indoklás</a:t>
            </a:r>
          </a:p>
          <a:p>
            <a:pPr lvl="0"/>
            <a:r>
              <a:rPr lang="hu-HU" dirty="0"/>
              <a:t>a jelöltről legyen egy maximum 300 karakteres rövid indoklás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4772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Jelölt lehet </a:t>
            </a:r>
            <a:r>
              <a:rPr lang="hu-HU" sz="3600" dirty="0" smtClean="0"/>
              <a:t>(az alapító okiratnak megfelelően)</a:t>
            </a:r>
            <a:endParaRPr lang="hu-HU" sz="3600" dirty="0"/>
          </a:p>
        </p:txBody>
      </p:sp>
      <p:sp>
        <p:nvSpPr>
          <p:cNvPr id="4" name="Téglalap 3"/>
          <p:cNvSpPr/>
          <p:nvPr/>
        </p:nvSpPr>
        <p:spPr>
          <a:xfrm>
            <a:off x="395536" y="3501008"/>
            <a:ext cx="828092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 </a:t>
            </a:r>
            <a:r>
              <a:rPr lang="hu-HU" dirty="0" smtClean="0"/>
              <a:t>könyvtáros vagy könyvtárosok csoportja, aki </a:t>
            </a:r>
            <a:r>
              <a:rPr lang="hu-HU" dirty="0"/>
              <a:t>a megelőző évben vagy </a:t>
            </a:r>
            <a:r>
              <a:rPr lang="hu-HU" dirty="0" smtClean="0"/>
              <a:t>2 évben </a:t>
            </a:r>
            <a:r>
              <a:rPr lang="hu-HU" dirty="0"/>
              <a:t>a legtöbbet tette/kiemelkedő teljesítményt nyújtott a könyvtári szolgáltatások és/vagy tudományok terén.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Nincs </a:t>
            </a:r>
            <a:r>
              <a:rPr lang="hu-HU" dirty="0"/>
              <a:t>életkori, és egyéb típusú megkötés, nem életutat díjazunk, hanem tárgyévi </a:t>
            </a:r>
            <a:r>
              <a:rPr lang="hu-HU" dirty="0" smtClean="0"/>
              <a:t>teljesítményt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Nem </a:t>
            </a:r>
            <a:r>
              <a:rPr lang="hu-HU" dirty="0"/>
              <a:t>javaslom ugyanakkor azt, hogy ragaszkodjunk a köz, illetve szakkönyvtári munkatársak évente váltó rendszerű díjazásához, azaz ezt én feloldanám!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354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Jelöltek </a:t>
            </a:r>
            <a:r>
              <a:rPr lang="hu-HU" dirty="0" err="1" smtClean="0"/>
              <a:t>disszeminációja</a:t>
            </a:r>
            <a:r>
              <a:rPr lang="hu-HU" dirty="0" smtClean="0"/>
              <a:t> – </a:t>
            </a:r>
            <a:r>
              <a:rPr lang="hu-HU" sz="3600" dirty="0" smtClean="0"/>
              <a:t>május 20 - június</a:t>
            </a:r>
            <a:endParaRPr lang="hu-HU" sz="3600" dirty="0"/>
          </a:p>
        </p:txBody>
      </p:sp>
      <p:sp>
        <p:nvSpPr>
          <p:cNvPr id="4" name="Téglalap 3"/>
          <p:cNvSpPr/>
          <p:nvPr/>
        </p:nvSpPr>
        <p:spPr>
          <a:xfrm>
            <a:off x="467544" y="5157192"/>
            <a:ext cx="8208912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1./ A </a:t>
            </a:r>
            <a:r>
              <a:rPr lang="hu-HU" b="1" dirty="0" smtClean="0"/>
              <a:t>Könyvtárvilág</a:t>
            </a:r>
            <a:r>
              <a:rPr lang="hu-HU" dirty="0" smtClean="0"/>
              <a:t> a jelöltekről különszámot publikál. </a:t>
            </a:r>
          </a:p>
          <a:p>
            <a:pPr>
              <a:buFontTx/>
              <a:buChar char="-"/>
            </a:pPr>
            <a:r>
              <a:rPr lang="hu-HU" dirty="0" smtClean="0"/>
              <a:t>jelölt </a:t>
            </a:r>
            <a:r>
              <a:rPr lang="hu-HU" dirty="0"/>
              <a:t>azonosító </a:t>
            </a:r>
            <a:r>
              <a:rPr lang="hu-HU" dirty="0" smtClean="0"/>
              <a:t>adatai, fotója, maximum </a:t>
            </a:r>
            <a:r>
              <a:rPr lang="hu-HU" dirty="0"/>
              <a:t>egy oldalas </a:t>
            </a:r>
            <a:r>
              <a:rPr lang="hu-HU" dirty="0" err="1" smtClean="0"/>
              <a:t>laudációja</a:t>
            </a:r>
            <a:r>
              <a:rPr lang="hu-HU" dirty="0" smtClean="0"/>
              <a:t>.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2./ Az </a:t>
            </a:r>
            <a:r>
              <a:rPr lang="hu-HU" b="1" dirty="0"/>
              <a:t>MKE </a:t>
            </a:r>
            <a:r>
              <a:rPr lang="hu-HU" b="1" dirty="0" smtClean="0"/>
              <a:t>honlap </a:t>
            </a:r>
          </a:p>
          <a:p>
            <a:pPr>
              <a:buFontTx/>
              <a:buChar char="-"/>
            </a:pPr>
            <a:r>
              <a:rPr lang="hu-HU" dirty="0" smtClean="0"/>
              <a:t>jelölt azonosító adatai, fotója, </a:t>
            </a:r>
            <a:r>
              <a:rPr lang="hu-HU" dirty="0" err="1" smtClean="0"/>
              <a:t>max</a:t>
            </a:r>
            <a:r>
              <a:rPr lang="hu-HU" dirty="0" smtClean="0"/>
              <a:t> </a:t>
            </a:r>
            <a:r>
              <a:rPr lang="hu-HU" dirty="0"/>
              <a:t>300 karakteres </a:t>
            </a:r>
            <a:r>
              <a:rPr lang="hu-HU" dirty="0" smtClean="0"/>
              <a:t>ajánlás</a:t>
            </a:r>
          </a:p>
          <a:p>
            <a:pPr marL="0" indent="0" algn="ctr">
              <a:buNone/>
            </a:pPr>
            <a:r>
              <a:rPr lang="hu-HU" dirty="0" smtClean="0"/>
              <a:t>(Ezen a felületen lehet majd szavazni is a jelöltekre!)</a:t>
            </a:r>
          </a:p>
          <a:p>
            <a:pPr marL="0" indent="0">
              <a:buNone/>
            </a:pPr>
            <a:r>
              <a:rPr lang="hu-HU" dirty="0" smtClean="0"/>
              <a:t>3./ </a:t>
            </a:r>
            <a:r>
              <a:rPr lang="hu-HU" b="1" dirty="0" smtClean="0"/>
              <a:t>Vándorgyűlés honlapja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- jelölt </a:t>
            </a:r>
            <a:r>
              <a:rPr lang="hu-HU" dirty="0"/>
              <a:t>azonosító adatai, fotója, </a:t>
            </a:r>
            <a:r>
              <a:rPr lang="hu-HU" dirty="0" err="1"/>
              <a:t>max</a:t>
            </a:r>
            <a:r>
              <a:rPr lang="hu-HU" dirty="0"/>
              <a:t> 300 karakteres ajánlás</a:t>
            </a:r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sz="2200" dirty="0" smtClean="0"/>
              <a:t>Az </a:t>
            </a:r>
            <a:r>
              <a:rPr lang="hu-HU" sz="2200" dirty="0"/>
              <a:t>MKE titkárság előzetesen valamennyi jelölést kapott személlyel tisztázza, hogy elfogadja-e a jelölést és hozzájárul-e a nyilvános felületeken történő megjelenéshez! Elutasítás esetén a jelölt kiesik a jelöltek közül!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3614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Szavazás </a:t>
            </a:r>
            <a:r>
              <a:rPr lang="hu-HU" sz="3600" dirty="0" smtClean="0"/>
              <a:t>(vándorgyűléstől augusztus végéig)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95536" y="3212976"/>
            <a:ext cx="828092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95536" y="5157192"/>
            <a:ext cx="8280920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/>
              <a:t>Az MKE Vándorgyűlésen megerősítő bejelentésre kerül az előző évi díjazott neve </a:t>
            </a:r>
            <a:r>
              <a:rPr lang="hu-HU" dirty="0" smtClean="0"/>
              <a:t>és felhívásra </a:t>
            </a:r>
            <a:r>
              <a:rPr lang="hu-HU" dirty="0"/>
              <a:t>kerül, hogy a Vándorgyűlés befejeztével megindul a szavazás folyamata. </a:t>
            </a: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Szavazni a jelöltekre elektronikusan, az MKE honlapon kialakított felületen, </a:t>
            </a:r>
            <a:r>
              <a:rPr lang="hu-HU" dirty="0" err="1" smtClean="0"/>
              <a:t>tagkártyaszám</a:t>
            </a:r>
            <a:r>
              <a:rPr lang="hu-HU" dirty="0" smtClean="0"/>
              <a:t> azonosítóval lehet. Mindenki csak egy jelöltre adhat le szavazatot. </a:t>
            </a:r>
            <a:r>
              <a:rPr lang="hu-HU" i="1" dirty="0" smtClean="0"/>
              <a:t>(vagy többre, pl. </a:t>
            </a:r>
            <a:r>
              <a:rPr lang="hu-HU" i="1" dirty="0" err="1" smtClean="0"/>
              <a:t>max</a:t>
            </a:r>
            <a:r>
              <a:rPr lang="hu-HU" i="1" dirty="0" smtClean="0"/>
              <a:t>. 5 főre??)</a:t>
            </a:r>
          </a:p>
          <a:p>
            <a:pPr marL="0" indent="0" algn="just">
              <a:buNone/>
            </a:pPr>
            <a:endParaRPr lang="hu-HU" i="1" dirty="0"/>
          </a:p>
          <a:p>
            <a:pPr marL="0" indent="0" algn="just">
              <a:buNone/>
            </a:pPr>
            <a:r>
              <a:rPr lang="hu-HU" dirty="0"/>
              <a:t>A jelöltekre – regisztrációt követően – bárki (nem MKE tag is!) szavazhat az MKE honlapon. Egy </a:t>
            </a:r>
            <a:r>
              <a:rPr lang="hu-HU" dirty="0" smtClean="0"/>
              <a:t>regisztrált szavazó </a:t>
            </a:r>
            <a:r>
              <a:rPr lang="hu-HU" dirty="0"/>
              <a:t>egyszer és összesen egy jelöltre adhat le szavazatot.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xmlns="" val="160435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Döntés </a:t>
            </a:r>
            <a:r>
              <a:rPr lang="hu-HU" sz="3600" dirty="0" smtClean="0"/>
              <a:t>(kuratórium, szeptember végén)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A kuratórium a legtöbb jelölést kapott maximum </a:t>
            </a:r>
            <a:r>
              <a:rPr lang="hu-HU" dirty="0" smtClean="0"/>
              <a:t>8 személyt </a:t>
            </a:r>
            <a:r>
              <a:rPr lang="hu-HU" dirty="0"/>
              <a:t>(csoportot) értékeli, és közülük választja ki a tárgyévi díjazottat</a:t>
            </a:r>
            <a:r>
              <a:rPr lang="hu-HU" dirty="0" smtClean="0"/>
              <a:t>. 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 kuratóriumot ebben a fázisban már nem köti az, hogy ki mennyi szavazatot kapott előzőekben.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0127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Díjátadás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/>
              <a:t>A díj átadására ünnepélyes keretek </a:t>
            </a:r>
            <a:r>
              <a:rPr lang="hu-HU" dirty="0" smtClean="0"/>
              <a:t>között, az OSZK-ban, az 56-os </a:t>
            </a:r>
            <a:r>
              <a:rPr lang="hu-HU" dirty="0"/>
              <a:t>megemlékezéssel és emléktábla koszorúzással </a:t>
            </a:r>
            <a:r>
              <a:rPr lang="hu-HU" dirty="0" smtClean="0"/>
              <a:t>egybekötve kerül sor. </a:t>
            </a:r>
          </a:p>
          <a:p>
            <a:pPr marL="0" indent="0" algn="just">
              <a:buNone/>
            </a:pPr>
            <a:endParaRPr lang="hu-HU" sz="1050" dirty="0" smtClean="0"/>
          </a:p>
          <a:p>
            <a:pPr marL="0" indent="0" algn="just">
              <a:buNone/>
            </a:pPr>
            <a:r>
              <a:rPr lang="hu-HU" dirty="0" smtClean="0"/>
              <a:t>Mind a </a:t>
            </a:r>
            <a:r>
              <a:rPr lang="hu-HU" dirty="0" err="1" smtClean="0"/>
              <a:t>max</a:t>
            </a:r>
            <a:r>
              <a:rPr lang="hu-HU" dirty="0" smtClean="0"/>
              <a:t>. 8 </a:t>
            </a:r>
            <a:r>
              <a:rPr lang="hu-HU" dirty="0"/>
              <a:t>jelölt (és családtagjai) meghívást kap az ünnepségre, ahol valamennyi jelölt teljesítménye bemutatásra kerül </a:t>
            </a:r>
            <a:r>
              <a:rPr lang="hu-HU" dirty="0" smtClean="0"/>
              <a:t>a 300 </a:t>
            </a:r>
            <a:r>
              <a:rPr lang="hu-HU" dirty="0"/>
              <a:t>karakteres rövid </a:t>
            </a:r>
            <a:r>
              <a:rPr lang="hu-HU" dirty="0" smtClean="0"/>
              <a:t>ismertetővel. Aki tehát idáig </a:t>
            </a:r>
            <a:r>
              <a:rPr lang="hu-HU" dirty="0"/>
              <a:t>eljutott, azt megköszöntenénk személyében. </a:t>
            </a:r>
            <a:endParaRPr lang="hu-HU" dirty="0" smtClean="0"/>
          </a:p>
          <a:p>
            <a:pPr marL="0" indent="0" algn="just">
              <a:buNone/>
            </a:pPr>
            <a:endParaRPr lang="hu-HU" sz="1400" dirty="0" smtClean="0"/>
          </a:p>
          <a:p>
            <a:pPr marL="0" indent="0" algn="just">
              <a:buNone/>
            </a:pPr>
            <a:r>
              <a:rPr lang="hu-HU" dirty="0" smtClean="0"/>
              <a:t>Majd </a:t>
            </a:r>
            <a:r>
              <a:rPr lang="hu-HU" dirty="0"/>
              <a:t>ezt követően kerül felbontásra a boríték és kerül kihirdetésre, hogy a jelöltek közül a kuratórium kit választott ki a díjra. Az emléklapon helyben kerül rögzítésre a díjazott neve.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8620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lágosság">
  <a:themeElements>
    <a:clrScheme name="Világosság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260</TotalTime>
  <Words>613</Words>
  <Application>Microsoft Office PowerPoint</Application>
  <PresentationFormat>Diavetítés a képernyőre (4:3 oldalarány)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Világosság</vt:lpstr>
      <vt:lpstr>Füzéki díj</vt:lpstr>
      <vt:lpstr>Cél:</vt:lpstr>
      <vt:lpstr>Jelölt állítás    /max 32 - 50 fő/</vt:lpstr>
      <vt:lpstr>A Jelölt állítás április végéig tart</vt:lpstr>
      <vt:lpstr>Jelölt lehet (az alapító okiratnak megfelelően)</vt:lpstr>
      <vt:lpstr>Jelöltek disszeminációja – május 20 - június</vt:lpstr>
      <vt:lpstr>Szavazás (vándorgyűléstől augusztus végéig)</vt:lpstr>
      <vt:lpstr>Döntés (kuratórium, szeptember végén)</vt:lpstr>
      <vt:lpstr>Díjátadás</vt:lpstr>
      <vt:lpstr>Költségek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Füzéki díj</dc:title>
  <dc:creator>MKE Fehér</dc:creator>
  <cp:lastModifiedBy>korody1judi529</cp:lastModifiedBy>
  <cp:revision>9</cp:revision>
  <dcterms:created xsi:type="dcterms:W3CDTF">2016-02-15T11:37:34Z</dcterms:created>
  <dcterms:modified xsi:type="dcterms:W3CDTF">2016-03-01T10:07:15Z</dcterms:modified>
</cp:coreProperties>
</file>