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0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B62F00-BEC1-4421-8F93-92A5502087F9}" type="datetimeFigureOut">
              <a:rPr lang="hu-HU" smtClean="0"/>
              <a:pPr/>
              <a:t>2014.12.11.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984864A-6BD9-4F84-A3CD-FEC509B64E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00-BEC1-4421-8F93-92A5502087F9}" type="datetimeFigureOut">
              <a:rPr lang="hu-HU" smtClean="0"/>
              <a:pPr/>
              <a:t>2014.12.11.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64A-6BD9-4F84-A3CD-FEC509B64E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00-BEC1-4421-8F93-92A5502087F9}" type="datetimeFigureOut">
              <a:rPr lang="hu-HU" smtClean="0"/>
              <a:pPr/>
              <a:t>2014.12.11.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64A-6BD9-4F84-A3CD-FEC509B64E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00-BEC1-4421-8F93-92A5502087F9}" type="datetimeFigureOut">
              <a:rPr lang="hu-HU" smtClean="0"/>
              <a:pPr/>
              <a:t>2014.12.11.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64A-6BD9-4F84-A3CD-FEC509B64E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00-BEC1-4421-8F93-92A5502087F9}" type="datetimeFigureOut">
              <a:rPr lang="hu-HU" smtClean="0"/>
              <a:pPr/>
              <a:t>2014.12.11.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64A-6BD9-4F84-A3CD-FEC509B64E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00-BEC1-4421-8F93-92A5502087F9}" type="datetimeFigureOut">
              <a:rPr lang="hu-HU" smtClean="0"/>
              <a:pPr/>
              <a:t>2014.12.11.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64A-6BD9-4F84-A3CD-FEC509B64E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B62F00-BEC1-4421-8F93-92A5502087F9}" type="datetimeFigureOut">
              <a:rPr lang="hu-HU" smtClean="0"/>
              <a:pPr/>
              <a:t>2014.12.11.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84864A-6BD9-4F84-A3CD-FEC509B64EA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B62F00-BEC1-4421-8F93-92A5502087F9}" type="datetimeFigureOut">
              <a:rPr lang="hu-HU" smtClean="0"/>
              <a:pPr/>
              <a:t>2014.12.11.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984864A-6BD9-4F84-A3CD-FEC509B64E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00-BEC1-4421-8F93-92A5502087F9}" type="datetimeFigureOut">
              <a:rPr lang="hu-HU" smtClean="0"/>
              <a:pPr/>
              <a:t>2014.12.11.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64A-6BD9-4F84-A3CD-FEC509B64E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00-BEC1-4421-8F93-92A5502087F9}" type="datetimeFigureOut">
              <a:rPr lang="hu-HU" smtClean="0"/>
              <a:pPr/>
              <a:t>2014.12.11.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64A-6BD9-4F84-A3CD-FEC509B64E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2F00-BEC1-4421-8F93-92A5502087F9}" type="datetimeFigureOut">
              <a:rPr lang="hu-HU" smtClean="0"/>
              <a:pPr/>
              <a:t>2014.12.11.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64A-6BD9-4F84-A3CD-FEC509B64E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B62F00-BEC1-4421-8F93-92A5502087F9}" type="datetimeFigureOut">
              <a:rPr lang="hu-HU" smtClean="0"/>
              <a:pPr/>
              <a:t>2014.12.11.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984864A-6BD9-4F84-A3CD-FEC509B64EA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 papír alapú egzisztenciától a személyre szabott értékelés igényéig: a munkaköröket meghatározó</a:t>
            </a:r>
            <a:br>
              <a:rPr lang="hu-HU" b="1" dirty="0" smtClean="0"/>
            </a:br>
            <a:r>
              <a:rPr lang="hu-HU" b="1" dirty="0" smtClean="0"/>
              <a:t>szabályozás hatásai huszonkét év tükrében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051720" y="4797152"/>
            <a:ext cx="6696744" cy="85538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Dr. Horváth Sándor Domonkos</a:t>
            </a:r>
          </a:p>
          <a:p>
            <a:r>
              <a:rPr lang="hu-HU" dirty="0" smtClean="0"/>
              <a:t>Budapest, 2014. november 26.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Középfokú példa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hu-HU" dirty="0" smtClean="0"/>
              <a:t>Könyvtáros-asszisztens kolléga  D fizetési osztályba van besorolva. </a:t>
            </a:r>
            <a:r>
              <a:rPr lang="hu-HU" dirty="0" err="1" smtClean="0"/>
              <a:t>Segédkönyvtáros</a:t>
            </a:r>
            <a:r>
              <a:rPr lang="hu-HU" dirty="0" smtClean="0"/>
              <a:t> képzettséget szerez. Amennyiben a munkáltató nem kívánja a munkakörét is </a:t>
            </a:r>
            <a:r>
              <a:rPr lang="hu-HU" dirty="0" err="1" smtClean="0"/>
              <a:t>segédkönyvtárosra</a:t>
            </a:r>
            <a:r>
              <a:rPr lang="hu-HU" dirty="0" smtClean="0"/>
              <a:t> módosítani, abban az esetben marad könyvtáros-asszisztens munkakörben, D fizetési osztályban. De ugyanez a helyzet akkor is, ha mondjuk szakirányú felsőfokú iskolai végzettséget szerez.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Egyéb mozgástér: további szakképzettségek elismerése	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Kjt. </a:t>
            </a:r>
            <a:r>
              <a:rPr lang="hu-HU" smtClean="0"/>
              <a:t>alapján </a:t>
            </a:r>
            <a:r>
              <a:rPr lang="hu-HU" dirty="0" smtClean="0"/>
              <a:t>közvetlenül, amennyiben a további szakképesítésre munkaköre ellátásához szükséges, és azt legalább 10%-ban hasznosítja.</a:t>
            </a:r>
          </a:p>
          <a:p>
            <a:r>
              <a:rPr lang="hu-HU" dirty="0" smtClean="0"/>
              <a:t>A Képesítési rendelet alapján, meghatározott esetekben a hasznosítás mértékétől függetlenül, pl. magyar nyel és irodalom, történelem, stb. végzettséggel rendelkezik.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Jutalmazó mozgástér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Tanácsos, főtanácsos és</a:t>
            </a:r>
          </a:p>
          <a:p>
            <a:r>
              <a:rPr lang="hu-HU" dirty="0" smtClean="0"/>
              <a:t>Munkatárs, főmunkatárs címek,</a:t>
            </a:r>
          </a:p>
          <a:p>
            <a:r>
              <a:rPr lang="hu-HU" dirty="0" smtClean="0"/>
              <a:t>Illetménykiegészítés</a:t>
            </a:r>
          </a:p>
          <a:p>
            <a:r>
              <a:rPr lang="hu-HU" dirty="0" smtClean="0"/>
              <a:t>Várakozási idő csökkentése</a:t>
            </a:r>
          </a:p>
          <a:p>
            <a:pPr>
              <a:buNone/>
            </a:pPr>
            <a:endParaRPr lang="hu-HU" dirty="0" smtClean="0"/>
          </a:p>
          <a:p>
            <a:pPr indent="0">
              <a:buNone/>
            </a:pPr>
            <a:r>
              <a:rPr lang="hu-HU" dirty="0" smtClean="0"/>
              <a:t>De pl. a jubileumi jutalom jogszabályi feltételek alapján jár, egyéni értékelés nem kap szerepet.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„mozgástér”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Kjt. 66. §  (7) </a:t>
            </a:r>
            <a:r>
              <a:rPr lang="hu-HU" dirty="0" err="1" smtClean="0"/>
              <a:t>bek</a:t>
            </a:r>
            <a:r>
              <a:rPr lang="hu-HU" dirty="0" smtClean="0"/>
              <a:t>.: a garantált illetménynél magasabb összegű illetmény akkor állapítható meg, ha a közalkalmazott kiválóan alkalmas vagy alkalmas minősítést kapott.</a:t>
            </a:r>
          </a:p>
          <a:p>
            <a:r>
              <a:rPr lang="hu-HU" dirty="0" smtClean="0"/>
              <a:t>Kjt. 66. § (8) </a:t>
            </a:r>
            <a:r>
              <a:rPr lang="hu-HU" dirty="0" err="1" smtClean="0"/>
              <a:t>bek</a:t>
            </a:r>
            <a:r>
              <a:rPr lang="hu-HU" dirty="0" smtClean="0"/>
              <a:t>.: a garantált illetménynél magasabb illetmény megállapítása esetén egy év elteltével ismételten minősíteni kell a közalkalmazottat, és amennyiben alkalmatlan vagy kevésbé alkalmas minősítést kapott, illetményét a garantált mértékre kell csökkenteni.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jelenlegi rendszer átlátható, ám rugalmatlan, és a kontraszelekció irányába mozdít</a:t>
            </a:r>
          </a:p>
          <a:p>
            <a:r>
              <a:rPr lang="hu-HU" dirty="0" smtClean="0"/>
              <a:t>A rendszerből hiányoznak a források</a:t>
            </a:r>
          </a:p>
          <a:p>
            <a:r>
              <a:rPr lang="hu-HU" dirty="0" smtClean="0"/>
              <a:t>A pedagógus életpályamodell miatt bizonyos elvándorlás prognosztizálható</a:t>
            </a:r>
          </a:p>
          <a:p>
            <a:r>
              <a:rPr lang="hu-HU" dirty="0" smtClean="0"/>
              <a:t>Az elmúlt két évtizedben betöltötte szerepét, jelenleg is működőképes, de az egyéni értékelés, a kiemelkedő teljesítmények elismerésére kicsi a mozgástér.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Végezetül: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400" b="1" dirty="0" smtClean="0"/>
              <a:t>Szabályozás + bérezés = teljesítmény</a:t>
            </a:r>
          </a:p>
          <a:p>
            <a:endParaRPr lang="hu-HU" sz="4400" b="1" dirty="0" smtClean="0"/>
          </a:p>
          <a:p>
            <a:r>
              <a:rPr lang="hu-HU" sz="4400" b="1" dirty="0" smtClean="0"/>
              <a:t>Szabályozás + motivált boldogulás = teljesímény</a:t>
            </a:r>
            <a:r>
              <a:rPr lang="hu-HU" sz="4400" b="1" baseline="30000" dirty="0" smtClean="0"/>
              <a:t>2</a:t>
            </a:r>
            <a:endParaRPr lang="hu-HU" sz="4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Lényeges jogszabályi háttér - közalkalmazottak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r>
              <a:rPr lang="hu-HU" dirty="0" smtClean="0"/>
              <a:t>Az 1992. évi XXXIII. törvény – a közalkalmazottak jogállásáról</a:t>
            </a:r>
          </a:p>
          <a:p>
            <a:r>
              <a:rPr lang="hu-HU" dirty="0" smtClean="0"/>
              <a:t>A 150/1992. (XI.20.) Korm. Rendelet a Kjt. végrehajtásáról (művészeti, közművelődési, közgyűjteményi terület) </a:t>
            </a:r>
          </a:p>
          <a:p>
            <a:r>
              <a:rPr lang="hu-HU" dirty="0" smtClean="0"/>
              <a:t>2/1993. (I.30.) MKM rendelet (képesítési rendelet)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koordináta rendszer, amelyben élünk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hu-HU" sz="3600" dirty="0" smtClean="0"/>
              <a:t>Kjt. 21. § (3) A kinevezési okmánynak tartalmaznia kell a közalkalmazott </a:t>
            </a:r>
            <a:r>
              <a:rPr lang="hu-HU" sz="3600" i="1" dirty="0" smtClean="0"/>
              <a:t>munkakörét</a:t>
            </a:r>
            <a:r>
              <a:rPr lang="hu-HU" sz="3600" dirty="0" smtClean="0"/>
              <a:t>, a besorolásának alapjául szolgáló </a:t>
            </a:r>
            <a:r>
              <a:rPr lang="hu-HU" sz="3600" i="1" dirty="0" smtClean="0"/>
              <a:t>fizetési osztályt és fokozatot,</a:t>
            </a:r>
            <a:r>
              <a:rPr lang="hu-HU" sz="3600" dirty="0" smtClean="0"/>
              <a:t> az illetményét és a munkavégzés helyét. </a:t>
            </a:r>
            <a:endParaRPr lang="hu-H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munkakör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hu-HU" sz="3600" dirty="0" smtClean="0"/>
              <a:t>A munkakör azon feladatok összefoglaló megnevezése, vagy azon feladatcsoport, amelynek elvégzését az adott tevékenységet végző dolgozótól általában elvárja a munkáltató. </a:t>
            </a:r>
            <a:endParaRPr lang="hu-H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Munkakör esetünkben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Két általános munkakör: </a:t>
            </a:r>
          </a:p>
          <a:p>
            <a:pPr marL="624078" indent="-514350">
              <a:buAutoNum type="alphaLcParenR"/>
            </a:pPr>
            <a:r>
              <a:rPr lang="hu-HU" dirty="0" err="1" smtClean="0"/>
              <a:t>Főkönyvtáros</a:t>
            </a:r>
            <a:endParaRPr lang="hu-HU" dirty="0" smtClean="0"/>
          </a:p>
          <a:p>
            <a:pPr marL="624078" indent="-514350">
              <a:buAutoNum type="alphaLcParenR"/>
            </a:pPr>
            <a:r>
              <a:rPr lang="hu-HU" dirty="0" smtClean="0"/>
              <a:t>Könyvtáros, informatikus könyvtáros</a:t>
            </a:r>
          </a:p>
          <a:p>
            <a:pPr marL="624078" indent="-514350">
              <a:buNone/>
            </a:pPr>
            <a:endParaRPr lang="hu-HU" dirty="0" smtClean="0"/>
          </a:p>
          <a:p>
            <a:pPr marL="624078" indent="-514350">
              <a:buNone/>
            </a:pPr>
            <a:r>
              <a:rPr lang="hu-HU" dirty="0" smtClean="0"/>
              <a:t>Speciális munkakörök, pl.:</a:t>
            </a:r>
          </a:p>
          <a:p>
            <a:pPr marL="624078" indent="-514350">
              <a:buAutoNum type="alphaLcParenR"/>
            </a:pPr>
            <a:r>
              <a:rPr lang="hu-HU" dirty="0" smtClean="0"/>
              <a:t>Bibliográfus, feldolgozó</a:t>
            </a:r>
          </a:p>
          <a:p>
            <a:pPr marL="624078" indent="-514350">
              <a:buAutoNum type="alphaLcParenR"/>
            </a:pPr>
            <a:r>
              <a:rPr lang="hu-HU" dirty="0" err="1" smtClean="0"/>
              <a:t>Gyermekkönyvtáros</a:t>
            </a:r>
            <a:endParaRPr lang="hu-HU" dirty="0" smtClean="0"/>
          </a:p>
          <a:p>
            <a:pPr marL="624078" indent="-514350">
              <a:buAutoNum type="alphaLcParenR"/>
            </a:pPr>
            <a:r>
              <a:rPr lang="hu-HU" dirty="0" smtClean="0"/>
              <a:t>Olvasószolgálati könyvtáros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„karrier”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arenR"/>
            </a:pPr>
            <a:r>
              <a:rPr lang="hu-HU" dirty="0" smtClean="0"/>
              <a:t>A munkáltató meghatározza, hogy milyen munkakört kíván betölteni.</a:t>
            </a:r>
          </a:p>
          <a:p>
            <a:pPr marL="624078" indent="-514350">
              <a:buAutoNum type="arabicParenR"/>
            </a:pPr>
            <a:r>
              <a:rPr lang="hu-HU" dirty="0" smtClean="0"/>
              <a:t>A Képesítési rendeletben megnézi, hogy milyen végzettségekkel tölthető be az adott munkakör.</a:t>
            </a:r>
          </a:p>
          <a:p>
            <a:pPr marL="624078" indent="-514350">
              <a:buAutoNum type="arabicParenR"/>
            </a:pPr>
            <a:r>
              <a:rPr lang="hu-HU" dirty="0" smtClean="0"/>
              <a:t>A kinevezni kívánt személy esetében ellenőrzi, hogy megfelelő-e a végzettsége, majd a végzettségtől függően fizetési osztályba sorolja.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a karrier felépítésére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hu-HU" sz="3600" dirty="0" smtClean="0"/>
              <a:t>A munkáltató </a:t>
            </a:r>
            <a:r>
              <a:rPr lang="hu-HU" sz="3600" dirty="0" err="1" smtClean="0"/>
              <a:t>gyermekkönyvtáros</a:t>
            </a:r>
            <a:r>
              <a:rPr lang="hu-HU" sz="3600" dirty="0" smtClean="0"/>
              <a:t> munkakört kíván betölteni. A jelöltnek szakirányú főiskolai végzettsége van. A munkáltató F fizetési osztályba sorolja.</a:t>
            </a:r>
            <a:endParaRPr lang="hu-H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Mozgástér és kisegítő 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A közalkalmazott magasabb végzettséget szerez.</a:t>
            </a:r>
          </a:p>
          <a:p>
            <a:pPr>
              <a:buNone/>
            </a:pPr>
            <a:endParaRPr lang="hu-HU" dirty="0" smtClean="0"/>
          </a:p>
          <a:p>
            <a:pPr indent="0">
              <a:buNone/>
            </a:pPr>
            <a:r>
              <a:rPr lang="hu-HU" dirty="0" smtClean="0"/>
              <a:t>Példa: az előző dián „kinevezett” </a:t>
            </a:r>
            <a:r>
              <a:rPr lang="hu-HU" dirty="0" err="1" smtClean="0"/>
              <a:t>gyermekkönyvtáros</a:t>
            </a:r>
            <a:r>
              <a:rPr lang="hu-HU" dirty="0" smtClean="0"/>
              <a:t> később egyetemi végzettséget szerez. </a:t>
            </a:r>
          </a:p>
          <a:p>
            <a:pPr>
              <a:buNone/>
            </a:pPr>
            <a:endParaRPr lang="hu-HU" dirty="0" smtClean="0"/>
          </a:p>
          <a:p>
            <a:pPr indent="0">
              <a:buNone/>
            </a:pPr>
            <a:r>
              <a:rPr lang="hu-HU" dirty="0" smtClean="0"/>
              <a:t>Következmény: a munkáltató H fizetési osztályba köteles sorolni.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hu-HU" dirty="0" smtClean="0"/>
              <a:t>A </a:t>
            </a:r>
            <a:r>
              <a:rPr lang="hu-HU" dirty="0" err="1" smtClean="0"/>
              <a:t>gyermekkönyvtárosnak</a:t>
            </a:r>
            <a:r>
              <a:rPr lang="hu-HU" dirty="0" smtClean="0"/>
              <a:t> annyira megtetszik az önfejlődés, hogy néhány év múlva PhD fokozatot szerez.</a:t>
            </a:r>
          </a:p>
          <a:p>
            <a:pPr indent="0">
              <a:buNone/>
            </a:pPr>
            <a:endParaRPr lang="hu-HU" dirty="0" smtClean="0"/>
          </a:p>
          <a:p>
            <a:pPr indent="0">
              <a:buNone/>
            </a:pPr>
            <a:r>
              <a:rPr lang="hu-HU" dirty="0" smtClean="0"/>
              <a:t>Következmény: nincs átsorolási lehetőség az adott munkakörben. Ha mindkét fél hajlik a kinevezés módosításra, és pl. </a:t>
            </a:r>
            <a:r>
              <a:rPr lang="hu-HU" dirty="0" err="1" smtClean="0"/>
              <a:t>főkönyvtáros</a:t>
            </a:r>
            <a:r>
              <a:rPr lang="hu-HU" dirty="0" smtClean="0"/>
              <a:t> munkakörbe kerül, akkor nincs akadálya a J fizetési osztályba lépésnek.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87</TotalTime>
  <Words>591</Words>
  <Application>Microsoft Office PowerPoint</Application>
  <PresentationFormat>Diavetítés a képernyőre (4:3 oldalarány)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Urbánus</vt:lpstr>
      <vt:lpstr>A papír alapú egzisztenciától a személyre szabott értékelés igényéig: a munkaköröket meghatározó szabályozás hatásai huszonkét év tükrében</vt:lpstr>
      <vt:lpstr>Lényeges jogszabályi háttér - közalkalmazottak</vt:lpstr>
      <vt:lpstr>A koordináta rendszer, amelyben élünk</vt:lpstr>
      <vt:lpstr>A munkakör</vt:lpstr>
      <vt:lpstr>Munkakör esetünkben</vt:lpstr>
      <vt:lpstr>A „karrier” felépítése</vt:lpstr>
      <vt:lpstr>Példa a karrier felépítésére </vt:lpstr>
      <vt:lpstr>Mozgástér és kisegítő lehetőségek</vt:lpstr>
      <vt:lpstr>Példa</vt:lpstr>
      <vt:lpstr>Középfokú példa </vt:lpstr>
      <vt:lpstr>Egyéb mozgástér: további szakképzettségek elismerése  </vt:lpstr>
      <vt:lpstr>Jutalmazó mozgástér</vt:lpstr>
      <vt:lpstr>További „mozgástér”</vt:lpstr>
      <vt:lpstr>Összefoglalás</vt:lpstr>
      <vt:lpstr>Végezetül: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papír alapú egzisztenciától a személyre szabott értékelés igényéig: a munkaköröket meghatározó szabályozás hatásai huszonkét év tükrében</dc:title>
  <dc:creator>Domi</dc:creator>
  <cp:lastModifiedBy>Dávid Boglárka</cp:lastModifiedBy>
  <cp:revision>14</cp:revision>
  <dcterms:created xsi:type="dcterms:W3CDTF">2014-11-26T03:44:04Z</dcterms:created>
  <dcterms:modified xsi:type="dcterms:W3CDTF">2014-12-11T13:58:22Z</dcterms:modified>
</cp:coreProperties>
</file>